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02" r:id="rId3"/>
    <p:sldId id="312" r:id="rId4"/>
    <p:sldId id="281" r:id="rId5"/>
    <p:sldId id="311" r:id="rId6"/>
    <p:sldId id="294" r:id="rId7"/>
    <p:sldId id="295" r:id="rId8"/>
    <p:sldId id="258" r:id="rId9"/>
    <p:sldId id="338" r:id="rId10"/>
    <p:sldId id="335" r:id="rId11"/>
    <p:sldId id="362" r:id="rId12"/>
    <p:sldId id="363" r:id="rId13"/>
    <p:sldId id="413" r:id="rId14"/>
    <p:sldId id="259" r:id="rId15"/>
    <p:sldId id="300" r:id="rId17"/>
    <p:sldId id="386" r:id="rId18"/>
    <p:sldId id="387" r:id="rId19"/>
    <p:sldId id="388" r:id="rId20"/>
    <p:sldId id="389" r:id="rId21"/>
    <p:sldId id="260" r:id="rId22"/>
    <p:sldId id="392" r:id="rId23"/>
    <p:sldId id="393" r:id="rId24"/>
    <p:sldId id="394" r:id="rId25"/>
    <p:sldId id="395" r:id="rId26"/>
    <p:sldId id="390" r:id="rId27"/>
    <p:sldId id="337" r:id="rId28"/>
    <p:sldId id="336" r:id="rId29"/>
    <p:sldId id="330" r:id="rId30"/>
    <p:sldId id="331" r:id="rId31"/>
    <p:sldId id="329" r:id="rId32"/>
    <p:sldId id="333" r:id="rId33"/>
    <p:sldId id="261" r:id="rId34"/>
    <p:sldId id="339" r:id="rId35"/>
    <p:sldId id="265" r:id="rId36"/>
    <p:sldId id="320" r:id="rId37"/>
    <p:sldId id="340" r:id="rId38"/>
    <p:sldId id="321" r:id="rId39"/>
    <p:sldId id="327" r:id="rId40"/>
    <p:sldId id="326" r:id="rId41"/>
    <p:sldId id="275" r:id="rId42"/>
    <p:sldId id="279" r:id="rId43"/>
  </p:sldIdLst>
  <p:sldSz cx="12192000" cy="6858000"/>
  <p:notesSz cx="6858000" cy="9144000"/>
  <p:custDataLst>
    <p:tags r:id="rId4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FF0000"/>
    <a:srgbClr val="FBD53F"/>
    <a:srgbClr val="11CDE2"/>
    <a:srgbClr val="FFFFCC"/>
    <a:srgbClr val="1B5B46"/>
    <a:srgbClr val="FF6703"/>
    <a:srgbClr val="FF33CC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3" autoAdjust="0"/>
    <p:restoredTop sz="95494" autoAdjust="0"/>
  </p:normalViewPr>
  <p:slideViewPr>
    <p:cSldViewPr showGuides="1">
      <p:cViewPr varScale="1">
        <p:scale>
          <a:sx n="109" d="100"/>
          <a:sy n="109" d="100"/>
        </p:scale>
        <p:origin x="540" y="78"/>
      </p:cViewPr>
      <p:guideLst>
        <p:guide orient="horz" pos="2160"/>
        <p:guide pos="3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1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C48D78B-5A23-4F25-9A38-1FAE1B5909E7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8630E8C-591B-4507-AC9E-7DF0219142F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66CE649-8ECA-4F65-9993-90EDFE14BE74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630E8C-591B-4507-AC9E-7DF0219142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34D7C-2669-4F54-85FE-A7F11DCF89D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03BFC-F085-44E0-B6D2-AEB6912E81C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52486-B7A4-4F7D-A85D-59FB546EE0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BB60A-B559-4A13-B092-2FCDB6F0AB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0D959-DB53-43A2-B271-48DD1F7C09F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4121F-19C2-4B6A-BEBE-5AF071C6D1A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D38DB-C2D7-413B-A25D-E622FD368C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8C93F-832E-4DCE-A5D8-B929DDED83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0FC88-4807-4E39-9BB2-36F940E0266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9CA59-5DCE-47C7-91F5-AE697D98BAD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1FF49-5AAF-4216-A222-8EA91A3E655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1100405-F968-4553-8C47-0648DF60EB8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2.jpe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0.pn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image" Target="../media/image23.png"/><Relationship Id="rId4" Type="http://schemas.openxmlformats.org/officeDocument/2006/relationships/tags" Target="../tags/tag10.xml"/><Relationship Id="rId3" Type="http://schemas.openxmlformats.org/officeDocument/2006/relationships/image" Target="../media/image22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30.jpeg"/><Relationship Id="rId1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WordArt 2"/>
          <p:cNvSpPr>
            <a:spLocks noChangeArrowheads="1" noChangeShapeType="1" noTextEdit="1"/>
          </p:cNvSpPr>
          <p:nvPr/>
        </p:nvSpPr>
        <p:spPr bwMode="auto">
          <a:xfrm>
            <a:off x="8688288" y="692696"/>
            <a:ext cx="2720975" cy="12001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5</a:t>
            </a:r>
            <a:endParaRPr lang="zh-CN" altLang="en-US" sz="3600" b="1" kern="10" dirty="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3392" y="2132856"/>
            <a:ext cx="1089913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Unit 5</a:t>
            </a:r>
            <a:endParaRPr lang="en-US" altLang="zh-CN" sz="54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 you want to watch a game show</a:t>
            </a:r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653136"/>
            <a:ext cx="10058400" cy="14589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9750" y="2348865"/>
            <a:ext cx="1111186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0000FF"/>
                </a:solidFill>
                <a:cs typeface="Times New Roman" panose="02020603050405020304" pitchFamily="18" charset="0"/>
              </a:rPr>
              <a:t>Topic: Write a movie/</a:t>
            </a:r>
            <a:r>
              <a:rPr lang="en-US" altLang="zh-CN" sz="4000" b="1" u="sng" dirty="0">
                <a:solidFill>
                  <a:srgbClr val="0000FF"/>
                </a:solidFill>
                <a:cs typeface="Times New Roman" panose="02020603050405020304" pitchFamily="18" charset="0"/>
              </a:rPr>
              <a:t>TV series(</a:t>
            </a:r>
            <a:r>
              <a:rPr lang="zh-CN" altLang="zh-CN" sz="4000" b="1" u="sng" dirty="0">
                <a:solidFill>
                  <a:srgbClr val="0000FF"/>
                </a:solidFill>
                <a:cs typeface="Times New Roman" panose="02020603050405020304" pitchFamily="18" charset="0"/>
              </a:rPr>
              <a:t>连续剧</a:t>
            </a:r>
            <a:r>
              <a:rPr lang="en-US" altLang="zh-CN" sz="4000" b="1" u="sng" dirty="0">
                <a:solidFill>
                  <a:srgbClr val="0000FF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sz="4000" b="1" dirty="0">
                <a:solidFill>
                  <a:srgbClr val="0000FF"/>
                </a:solidFill>
                <a:cs typeface="Times New Roman" panose="02020603050405020304" pitchFamily="18" charset="0"/>
              </a:rPr>
              <a:t> review</a:t>
            </a:r>
            <a:r>
              <a:rPr lang="en-US" altLang="zh-CN" sz="4000" b="1" u="sng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endParaRPr lang="en-US" altLang="zh-CN" sz="4000" b="1" u="sng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0000FF"/>
                </a:solidFill>
                <a:cs typeface="Times New Roman" panose="02020603050405020304" pitchFamily="18" charset="0"/>
              </a:rPr>
              <a:t>                          </a:t>
            </a:r>
            <a:r>
              <a:rPr lang="zh-CN" altLang="en-US" sz="4000" b="1" dirty="0">
                <a:solidFill>
                  <a:srgbClr val="0000FF"/>
                </a:solidFill>
                <a:cs typeface="Times New Roman" panose="02020603050405020304" pitchFamily="18" charset="0"/>
              </a:rPr>
              <a:t>写影评</a:t>
            </a:r>
            <a:endParaRPr lang="zh-CN" altLang="en-US" sz="40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2"/>
          <p:cNvSpPr>
            <a:spLocks noChangeArrowheads="1"/>
          </p:cNvSpPr>
          <p:nvPr/>
        </p:nvSpPr>
        <p:spPr bwMode="auto">
          <a:xfrm>
            <a:off x="1343472" y="476672"/>
            <a:ext cx="7632848" cy="15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Fill in the blanks in the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movie review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. Use the words in the box to help you.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764704"/>
            <a:ext cx="787051" cy="787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650" r="14563"/>
          <a:stretch>
            <a:fillRect/>
          </a:stretch>
        </p:blipFill>
        <p:spPr>
          <a:xfrm>
            <a:off x="8904312" y="215656"/>
            <a:ext cx="2951556" cy="3068960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58002" y="2079303"/>
            <a:ext cx="7838880" cy="1077218"/>
          </a:xfrm>
          <a:prstGeom prst="rect">
            <a:avLst/>
          </a:prstGeom>
          <a:solidFill>
            <a:srgbClr val="FFFFCC">
              <a:alpha val="49804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/>
              <a:t>fantastic  shows   action   want   comes from  played     about    like       exciting    plan</a:t>
            </a:r>
            <a:endParaRPr lang="en-US" altLang="zh-CN" b="1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06672" y="3593860"/>
            <a:ext cx="11305952" cy="245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i="1" dirty="0"/>
              <a:t>Mulan</a:t>
            </a:r>
            <a:r>
              <a:rPr lang="en-US" altLang="zh-CN" b="1" dirty="0"/>
              <a:t> is an ________ ______ movie. It ___________ an old Chinese story. The movie is ______ a village girl, Mulan. She </a:t>
            </a:r>
            <a:r>
              <a:rPr lang="en-US" altLang="zh-CN" b="1" i="1" dirty="0">
                <a:solidFill>
                  <a:srgbClr val="CC00FF"/>
                </a:solidFill>
              </a:rPr>
              <a:t>dresses up</a:t>
            </a:r>
            <a:r>
              <a:rPr lang="en-US" altLang="zh-CN" b="1" dirty="0"/>
              <a:t> </a:t>
            </a:r>
            <a:r>
              <a:rPr lang="en-US" altLang="zh-CN" b="1" i="1" dirty="0">
                <a:solidFill>
                  <a:srgbClr val="CC00FF"/>
                </a:solidFill>
              </a:rPr>
              <a:t>like</a:t>
            </a:r>
            <a:r>
              <a:rPr lang="en-US" altLang="zh-CN" b="1" dirty="0"/>
              <a:t> a boy and </a:t>
            </a:r>
            <a:r>
              <a:rPr lang="en-US" altLang="zh-CN" b="1" i="1" dirty="0">
                <a:solidFill>
                  <a:srgbClr val="CC00FF"/>
                </a:solidFill>
              </a:rPr>
              <a:t>takes her father’s place </a:t>
            </a:r>
            <a:r>
              <a:rPr lang="en-US" altLang="zh-CN" b="1" dirty="0"/>
              <a:t>to </a:t>
            </a:r>
            <a:r>
              <a:rPr lang="en-US" altLang="zh-CN" b="1" i="1" dirty="0">
                <a:solidFill>
                  <a:srgbClr val="CC00FF"/>
                </a:solidFill>
              </a:rPr>
              <a:t>fight in the army</a:t>
            </a:r>
            <a:r>
              <a:rPr lang="en-US" altLang="zh-CN" b="1" dirty="0"/>
              <a:t>. I think the actress </a:t>
            </a:r>
            <a:r>
              <a:rPr lang="en-US" altLang="zh-CN" b="1" i="1" dirty="0">
                <a:solidFill>
                  <a:srgbClr val="CC00FF"/>
                </a:solidFill>
              </a:rPr>
              <a:t>_______ Mulan’s role</a:t>
            </a:r>
            <a:r>
              <a:rPr lang="en-US" altLang="zh-CN" b="1" dirty="0"/>
              <a:t> well. </a:t>
            </a:r>
            <a:endParaRPr lang="en-US" altLang="zh-CN" b="1" dirty="0">
              <a:solidFill>
                <a:srgbClr val="FF00FF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661419" y="3593860"/>
            <a:ext cx="293052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exciting   action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297165" y="3593860"/>
            <a:ext cx="2217738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comes from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358034" y="4175389"/>
            <a:ext cx="1185862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about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819922" y="5315157"/>
            <a:ext cx="1346200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played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8380095" y="6093460"/>
            <a:ext cx="3811905" cy="46037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cs typeface="Times New Roman" panose="02020603050405020304" pitchFamily="18" charset="0"/>
              </a:rPr>
              <a:t>fight in the army  </a:t>
            </a:r>
            <a:r>
              <a:rPr lang="zh-CN" altLang="en-US" sz="2400" b="1" dirty="0">
                <a:cs typeface="Times New Roman" panose="02020603050405020304" pitchFamily="18" charset="0"/>
              </a:rPr>
              <a:t>从军打仗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3" name="Rectangle 1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1770" y="6021070"/>
            <a:ext cx="3989070" cy="46037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cs typeface="Times New Roman" panose="02020603050405020304" pitchFamily="18" charset="0"/>
              </a:rPr>
              <a:t>dress up like/as </a:t>
            </a:r>
            <a:r>
              <a:rPr lang="zh-CN" altLang="zh-CN" sz="2400" b="1" dirty="0">
                <a:cs typeface="Times New Roman" panose="02020603050405020304" pitchFamily="18" charset="0"/>
              </a:rPr>
              <a:t>装扮成某人</a:t>
            </a:r>
            <a:endParaRPr lang="en-US" altLang="zh-CN" sz="2400" b="1" dirty="0">
              <a:cs typeface="Times New Roman" panose="02020603050405020304" pitchFamily="18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408795" y="5373370"/>
            <a:ext cx="2783205" cy="46037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cs typeface="Times New Roman" panose="02020603050405020304" pitchFamily="18" charset="0"/>
              </a:rPr>
              <a:t>take sb’s place </a:t>
            </a:r>
            <a:r>
              <a:rPr lang="zh-CN" sz="2400" b="1" dirty="0">
                <a:cs typeface="Times New Roman" panose="02020603050405020304" pitchFamily="18" charset="0"/>
              </a:rPr>
              <a:t>代替</a:t>
            </a:r>
            <a:endParaRPr lang="zh-CN" sz="2400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282923" y="2737561"/>
            <a:ext cx="11233248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/>
              <a:t>The other actors are also _________ </a:t>
            </a:r>
            <a:r>
              <a:rPr lang="en-US" altLang="zh-CN" b="1" dirty="0" smtClean="0"/>
              <a:t>and they </a:t>
            </a:r>
            <a:r>
              <a:rPr lang="en-US" altLang="zh-CN" b="1" i="1" dirty="0">
                <a:solidFill>
                  <a:srgbClr val="CC00FF"/>
                </a:solidFill>
              </a:rPr>
              <a:t>did a good job </a:t>
            </a:r>
            <a:r>
              <a:rPr lang="en-US" altLang="zh-CN" b="1" dirty="0"/>
              <a:t>in the movie. I _____ Mulan very much. The movie </a:t>
            </a:r>
            <a:r>
              <a:rPr lang="en-US" altLang="zh-CN" b="1" dirty="0">
                <a:solidFill>
                  <a:srgbClr val="CC00FF"/>
                </a:solidFill>
              </a:rPr>
              <a:t>_______ her love for</a:t>
            </a:r>
            <a:r>
              <a:rPr lang="en-US" altLang="zh-CN" b="1" dirty="0"/>
              <a:t> her family, friends and country. If you ______ to watch a movie this weekend and you ______ to see something enjoyable, choose </a:t>
            </a:r>
            <a:r>
              <a:rPr lang="en-US" altLang="zh-CN" b="1" i="1" dirty="0"/>
              <a:t>Mulan</a:t>
            </a:r>
            <a:r>
              <a:rPr lang="en-US" altLang="zh-CN" b="1" dirty="0"/>
              <a:t>!</a:t>
            </a:r>
            <a:endParaRPr lang="zh-CN" altLang="en-US" b="1" dirty="0"/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2636789" y="3321365"/>
            <a:ext cx="8572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400" b="1" dirty="0">
                <a:solidFill>
                  <a:srgbClr val="FF0000"/>
                </a:solidFill>
              </a:rPr>
              <a:t>like</a:t>
            </a:r>
            <a:endParaRPr kumimoji="1" lang="zh-CN" altLang="en-US" sz="3400" b="1" dirty="0">
              <a:solidFill>
                <a:srgbClr val="FF0000"/>
              </a:solidFill>
            </a:endParaRPr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8852496" y="3321146"/>
            <a:ext cx="12350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 dirty="0">
                <a:solidFill>
                  <a:srgbClr val="FF0000"/>
                </a:solidFill>
              </a:rPr>
              <a:t>shows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8612709" y="3903143"/>
            <a:ext cx="9588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plan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5648530" y="4470160"/>
            <a:ext cx="1050925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want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4956751" y="2735379"/>
            <a:ext cx="1689100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fantastic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7691120" y="2348548"/>
            <a:ext cx="3618230" cy="52197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 anchor="ctr">
            <a:spAutoFit/>
          </a:bodyPr>
          <a:lstStyle/>
          <a:p>
            <a:pPr eaLnBrk="1" hangingPunct="1"/>
            <a:r>
              <a:rPr lang="en-US" altLang="zh-CN" sz="2800" b="1" dirty="0">
                <a:cs typeface="Times New Roman" panose="02020603050405020304" pitchFamily="18" charset="0"/>
              </a:rPr>
              <a:t>do a good job  </a:t>
            </a:r>
            <a:r>
              <a:rPr lang="zh-CN" altLang="en-US" sz="2800" b="1" dirty="0">
                <a:cs typeface="Times New Roman" panose="02020603050405020304" pitchFamily="18" charset="0"/>
              </a:rPr>
              <a:t>干得好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00482" y="1312485"/>
            <a:ext cx="8064500" cy="1077218"/>
          </a:xfrm>
          <a:prstGeom prst="rect">
            <a:avLst/>
          </a:prstGeom>
          <a:solidFill>
            <a:srgbClr val="FFFFCC">
              <a:alpha val="49804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b="1"/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fantastic  shows   action   want   comes from  played     about    like       exciting    plan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650" r="14563"/>
          <a:stretch>
            <a:fillRect/>
          </a:stretch>
        </p:blipFill>
        <p:spPr>
          <a:xfrm>
            <a:off x="9480550" y="237490"/>
            <a:ext cx="2030730" cy="2111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  <p:bldP spid="40966" grpId="0"/>
      <p:bldP spid="40967" grpId="0"/>
      <p:bldP spid="40968" grpId="0"/>
      <p:bldP spid="409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380" y="692785"/>
            <a:ext cx="11948795" cy="481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Beginning：</a:t>
            </a:r>
            <a:endParaRPr lang="en-US" altLang="zh-CN" b="1" i="1" dirty="0">
              <a:solidFill>
                <a:schemeClr val="tx1"/>
              </a:solidFill>
              <a:sym typeface="+mn-ea"/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>
                <a:solidFill>
                  <a:srgbClr val="FF0000"/>
                </a:solidFill>
                <a:sym typeface="+mn-ea"/>
              </a:rPr>
              <a:t>Mulan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 is an exciting action movie.</a:t>
            </a:r>
            <a:r>
              <a:rPr lang="en-US" altLang="zh-CN" b="1" dirty="0">
                <a:sym typeface="+mn-ea"/>
              </a:rPr>
              <a:t> </a:t>
            </a:r>
            <a:endParaRPr lang="en-US" altLang="zh-CN" b="1" dirty="0"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    电影名称+整体评价(adj.)+类型.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sym typeface="+mn-ea"/>
              </a:rPr>
              <a:t>类型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comedy, action movie, cartoon, scary movie,</a:t>
            </a:r>
            <a:endParaRPr lang="en-US" altLang="zh-CN" b="1" dirty="0">
              <a:solidFill>
                <a:schemeClr val="tx1"/>
              </a:solidFill>
              <a:ea typeface="Tahoma" panose="020B0604030504040204" pitchFamily="34" charset="0"/>
              <a:cs typeface="Times New Roman" panose="02020603050405020304" pitchFamily="18" charset="0"/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            tragedy (</a:t>
            </a:r>
            <a:r>
              <a:rPr lang="zh-CN" alt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悲剧</a:t>
            </a:r>
            <a:r>
              <a:rPr lang="en-US" altLang="zh-CN" b="1" dirty="0">
                <a:solidFill>
                  <a:schemeClr val="tx1"/>
                </a:solidFill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), </a:t>
            </a:r>
            <a:r>
              <a:rPr lang="en-US" altLang="zh-CN" b="1" dirty="0" smtClean="0">
                <a:solidFill>
                  <a:schemeClr val="tx1"/>
                </a:solidFill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documentary </a:t>
            </a:r>
            <a:r>
              <a:rPr lang="en-US" altLang="zh-CN" b="1" dirty="0">
                <a:solidFill>
                  <a:schemeClr val="tx1"/>
                </a:solidFill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纪录片</a:t>
            </a:r>
            <a:r>
              <a:rPr lang="en-US" altLang="zh-CN" b="1" dirty="0">
                <a:solidFill>
                  <a:schemeClr val="tx1"/>
                </a:solidFill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)...</a:t>
            </a:r>
            <a:endParaRPr lang="zh-CN" altLang="en-US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b="1" dirty="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95868" y="0"/>
            <a:ext cx="780605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 to write a movie review!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9425" y="334010"/>
            <a:ext cx="11473180" cy="481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ym typeface="+mn-ea"/>
              </a:rPr>
              <a:t>Body</a:t>
            </a:r>
            <a:r>
              <a:rPr lang="zh-CN" altLang="en-US" b="1" dirty="0">
                <a:sym typeface="+mn-ea"/>
              </a:rPr>
              <a:t>：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B050"/>
                </a:solidFill>
                <a:sym typeface="+mn-ea"/>
              </a:rPr>
              <a:t>It comes from an old Chinese story. The movie is about</a:t>
            </a:r>
            <a:r>
              <a:rPr lang="en-US" altLang="zh-CN" b="1" dirty="0">
                <a:solidFill>
                  <a:srgbClr val="00B050"/>
                </a:solidFill>
                <a:sym typeface="+mn-ea"/>
              </a:rPr>
              <a:t> a village girl, Mulan. She dresses up like a boy and takes her father’s place to fight in the army.</a:t>
            </a:r>
            <a:r>
              <a:rPr lang="en-US" altLang="zh-CN" b="1" dirty="0">
                <a:sym typeface="+mn-ea"/>
              </a:rPr>
              <a:t> </a:t>
            </a:r>
            <a:endParaRPr lang="en-US" altLang="zh-CN" b="1" dirty="0"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B050"/>
                </a:solidFill>
                <a:sym typeface="+mn-ea"/>
              </a:rPr>
              <a:t>    介绍电影内容</a:t>
            </a:r>
            <a:endParaRPr lang="en-US" altLang="zh-CN" b="1" dirty="0">
              <a:solidFill>
                <a:srgbClr val="00B050"/>
              </a:solidFill>
              <a:sym typeface="+mn-ea"/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FF"/>
                </a:solidFill>
                <a:sym typeface="+mn-ea"/>
              </a:rPr>
              <a:t>I think the </a:t>
            </a:r>
            <a:r>
              <a:rPr lang="en-US" altLang="zh-CN" b="1" u="sng" dirty="0">
                <a:solidFill>
                  <a:srgbClr val="0000FF"/>
                </a:solidFill>
                <a:sym typeface="+mn-ea"/>
              </a:rPr>
              <a:t>actress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 played Mulan’s role </a:t>
            </a:r>
            <a:r>
              <a:rPr lang="en-US" altLang="zh-CN" b="1" u="sng" dirty="0">
                <a:solidFill>
                  <a:srgbClr val="0000FF"/>
                </a:solidFill>
                <a:sym typeface="+mn-ea"/>
              </a:rPr>
              <a:t>well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. The other </a:t>
            </a:r>
            <a:r>
              <a:rPr lang="en-US" altLang="zh-CN" b="1" u="sng" dirty="0">
                <a:solidFill>
                  <a:srgbClr val="0000FF"/>
                </a:solidFill>
                <a:sym typeface="+mn-ea"/>
              </a:rPr>
              <a:t>actors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 are also </a:t>
            </a:r>
            <a:r>
              <a:rPr lang="en-US" altLang="zh-CN" b="1" u="sng" dirty="0">
                <a:solidFill>
                  <a:srgbClr val="0000FF"/>
                </a:solidFill>
                <a:sym typeface="+mn-ea"/>
              </a:rPr>
              <a:t>fantastic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 and they </a:t>
            </a:r>
            <a:r>
              <a:rPr lang="en-US" altLang="zh-CN" b="1" u="sng" dirty="0">
                <a:solidFill>
                  <a:srgbClr val="0000FF"/>
                </a:solidFill>
                <a:sym typeface="+mn-ea"/>
              </a:rPr>
              <a:t>did a good job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 in the movie. </a:t>
            </a:r>
            <a:endParaRPr lang="en-US" altLang="zh-CN" b="1" dirty="0">
              <a:solidFill>
                <a:srgbClr val="0000FF"/>
              </a:solidFill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sym typeface="+mn-ea"/>
              </a:rPr>
              <a:t>    评价演员</a:t>
            </a:r>
            <a:endParaRPr lang="en-US" altLang="zh-CN" b="1" dirty="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495868" y="0"/>
            <a:ext cx="780605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 to write a movie review!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5915" y="836930"/>
            <a:ext cx="11447780" cy="3832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ym typeface="+mn-ea"/>
              </a:rPr>
              <a:t>Ending</a:t>
            </a:r>
            <a:r>
              <a:rPr lang="zh-CN" altLang="en-US" b="1" dirty="0">
                <a:sym typeface="+mn-ea"/>
              </a:rPr>
              <a:t>：</a:t>
            </a:r>
            <a:endParaRPr lang="zh-CN" altLang="en-US" b="1" dirty="0">
              <a:sym typeface="+mn-ea"/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C00FF"/>
                </a:solidFill>
                <a:sym typeface="+mn-ea"/>
              </a:rPr>
              <a:t>I </a:t>
            </a:r>
            <a:r>
              <a:rPr lang="en-US" altLang="zh-CN" b="1" dirty="0">
                <a:solidFill>
                  <a:srgbClr val="CC00FF"/>
                </a:solidFill>
                <a:sym typeface="+mn-ea"/>
              </a:rPr>
              <a:t>like Mulan very much. The movie shows her love for her family, friends and country.</a:t>
            </a:r>
            <a:r>
              <a:rPr lang="en-US" altLang="zh-CN" b="1" dirty="0">
                <a:sym typeface="+mn-ea"/>
              </a:rPr>
              <a:t> </a:t>
            </a:r>
            <a:endParaRPr lang="en-US" altLang="zh-CN" b="1" dirty="0"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CC00FF"/>
                </a:solidFill>
                <a:sym typeface="+mn-ea"/>
              </a:rPr>
              <a:t>    发表观点</a:t>
            </a:r>
            <a:endParaRPr lang="zh-CN" altLang="en-US" b="1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11CDE2"/>
                </a:solidFill>
                <a:sym typeface="+mn-ea"/>
              </a:rPr>
              <a:t>If you plan to</a:t>
            </a:r>
            <a:r>
              <a:rPr lang="en-US" altLang="zh-CN" b="1" dirty="0">
                <a:solidFill>
                  <a:srgbClr val="11CDE2"/>
                </a:solidFill>
                <a:sym typeface="+mn-ea"/>
              </a:rPr>
              <a:t> watch a movie this weekend and </a:t>
            </a:r>
            <a:r>
              <a:rPr lang="en-US" altLang="zh-CN" b="1" u="sng" dirty="0">
                <a:solidFill>
                  <a:srgbClr val="11CDE2"/>
                </a:solidFill>
                <a:sym typeface="+mn-ea"/>
              </a:rPr>
              <a:t>you want to </a:t>
            </a:r>
            <a:r>
              <a:rPr lang="en-US" altLang="zh-CN" b="1" dirty="0">
                <a:solidFill>
                  <a:srgbClr val="11CDE2"/>
                </a:solidFill>
                <a:sym typeface="+mn-ea"/>
              </a:rPr>
              <a:t>see something enjoyable, </a:t>
            </a:r>
            <a:r>
              <a:rPr lang="en-US" altLang="zh-CN" b="1" u="sng" dirty="0">
                <a:solidFill>
                  <a:srgbClr val="11CDE2"/>
                </a:solidFill>
                <a:sym typeface="+mn-ea"/>
              </a:rPr>
              <a:t>choose</a:t>
            </a:r>
            <a:r>
              <a:rPr lang="en-US" altLang="zh-CN" b="1" dirty="0">
                <a:solidFill>
                  <a:srgbClr val="11CDE2"/>
                </a:solidFill>
                <a:sym typeface="+mn-ea"/>
              </a:rPr>
              <a:t> </a:t>
            </a:r>
            <a:r>
              <a:rPr lang="en-US" altLang="zh-CN" b="1" i="1" dirty="0">
                <a:solidFill>
                  <a:srgbClr val="11CDE2"/>
                </a:solidFill>
                <a:sym typeface="+mn-ea"/>
              </a:rPr>
              <a:t>Mulan</a:t>
            </a:r>
            <a:r>
              <a:rPr lang="en-US" altLang="zh-CN" b="1" dirty="0">
                <a:solidFill>
                  <a:srgbClr val="11CDE2"/>
                </a:solidFill>
                <a:sym typeface="+mn-ea"/>
              </a:rPr>
              <a:t>!</a:t>
            </a:r>
            <a:endParaRPr lang="en-US" altLang="zh-CN" b="1" dirty="0">
              <a:solidFill>
                <a:srgbClr val="11CDE2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11CDE2"/>
                </a:solidFill>
                <a:sym typeface="+mn-ea"/>
              </a:rPr>
              <a:t>    </a:t>
            </a:r>
            <a:r>
              <a:rPr lang="zh-CN" altLang="en-US" b="1" dirty="0">
                <a:solidFill>
                  <a:srgbClr val="11CDE2"/>
                </a:solidFill>
                <a:sym typeface="+mn-ea"/>
              </a:rPr>
              <a:t>推荐</a:t>
            </a:r>
            <a:endParaRPr lang="zh-CN" altLang="en-US" b="1" dirty="0">
              <a:solidFill>
                <a:srgbClr val="11CDE2"/>
              </a:solidFill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495868" y="0"/>
            <a:ext cx="780605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 to write a movie review!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08605" y="4571365"/>
            <a:ext cx="7181850" cy="1293495"/>
          </a:xfrm>
          <a:prstGeom prst="rect">
            <a:avLst/>
          </a:prstGeom>
          <a:noFill/>
          <a:ln w="38100">
            <a:solidFill>
              <a:srgbClr val="FF6703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Don’t </a:t>
            </a:r>
            <a:r>
              <a:rPr lang="en-US" altLang="zh-CN" b="1" dirty="0">
                <a:cs typeface="Times New Roman" panose="02020603050405020304" pitchFamily="18" charset="0"/>
              </a:rPr>
              <a:t>miss it.       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All </a:t>
            </a:r>
            <a:r>
              <a:rPr lang="en-US" altLang="zh-CN" b="1" dirty="0">
                <a:cs typeface="Times New Roman" panose="02020603050405020304" pitchFamily="18" charset="0"/>
              </a:rPr>
              <a:t>in all, it’s worth (</a:t>
            </a:r>
            <a:r>
              <a:rPr lang="zh-CN" altLang="en-US" b="1" dirty="0">
                <a:cs typeface="Times New Roman" panose="02020603050405020304" pitchFamily="18" charset="0"/>
              </a:rPr>
              <a:t>值得</a:t>
            </a:r>
            <a:r>
              <a:rPr lang="en-US" altLang="zh-CN" b="1" dirty="0">
                <a:cs typeface="Times New Roman" panose="02020603050405020304" pitchFamily="18" charset="0"/>
              </a:rPr>
              <a:t>) watching. 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0301549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9415" y="0"/>
            <a:ext cx="88531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2"/>
          <p:cNvSpPr>
            <a:spLocks noChangeArrowheads="1"/>
          </p:cNvSpPr>
          <p:nvPr/>
        </p:nvSpPr>
        <p:spPr bwMode="auto">
          <a:xfrm>
            <a:off x="1891685" y="622459"/>
            <a:ext cx="7804715" cy="532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_______________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it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it: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7" name="Rectangle 12"/>
          <p:cNvSpPr>
            <a:spLocks noChangeArrowheads="1"/>
          </p:cNvSpPr>
          <p:nvPr/>
        </p:nvSpPr>
        <p:spPr bwMode="auto">
          <a:xfrm>
            <a:off x="1487805" y="391795"/>
            <a:ext cx="10554970" cy="93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 Write notes for a review about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a </a:t>
            </a:r>
            <a:r>
              <a:rPr lang="en-US" altLang="zh-CN" b="1" u="sng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movie/TV series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40459"/>
            <a:ext cx="899392" cy="899392"/>
          </a:xfrm>
          <a:prstGeom prst="rect">
            <a:avLst/>
          </a:prstGeom>
        </p:spPr>
      </p:pic>
      <p:sp>
        <p:nvSpPr>
          <p:cNvPr id="18434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5635625"/>
            <a:ext cx="1111186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Write your </a:t>
            </a:r>
            <a:r>
              <a:rPr lang="en-US" altLang="zh-CN" b="1" u="sng" dirty="0">
                <a:solidFill>
                  <a:srgbClr val="0000FF"/>
                </a:solidFill>
                <a:cs typeface="Times New Roman" panose="02020603050405020304" pitchFamily="18" charset="0"/>
              </a:rPr>
              <a:t>movie/TV series review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 using the notes in 3b. 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" y="5805006"/>
            <a:ext cx="931067" cy="93106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855641" y="2780928"/>
            <a:ext cx="6192688" cy="584200"/>
          </a:xfrm>
          <a:prstGeom prst="rect">
            <a:avLst/>
          </a:prstGeom>
          <a:noFill/>
          <a:ln w="19050" algn="ctr">
            <a:solidFill>
              <a:srgbClr val="FBD53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To learn to write a movie review.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484784"/>
            <a:ext cx="6850764" cy="116716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5525" y="-27305"/>
            <a:ext cx="1094613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What do you and your partner think of these TV shows or movies? Write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description words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 for each one. 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105" y="133985"/>
            <a:ext cx="947420" cy="858520"/>
            <a:chOff x="628753" y="804913"/>
            <a:chExt cx="858736" cy="858736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53" y="804913"/>
              <a:ext cx="858736" cy="85873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58121" y="1075563"/>
              <a:ext cx="273331" cy="409221"/>
            </a:xfrm>
            <a:prstGeom prst="rect">
              <a:avLst/>
            </a:prstGeom>
          </p:spPr>
        </p:pic>
      </p:grpSp>
      <p:graphicFrame>
        <p:nvGraphicFramePr>
          <p:cNvPr id="18500" name="Group 68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47625" y="1269365"/>
          <a:ext cx="8893175" cy="55600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57145"/>
                <a:gridCol w="3023870"/>
                <a:gridCol w="3312160"/>
              </a:tblGrid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My partner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soap operas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talent shows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sports shows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shows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talk shows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comedies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scary movies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movies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4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cartoons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</a:tbl>
          </a:graphicData>
        </a:graphic>
      </p:graphicFrame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9101455" y="1917065"/>
            <a:ext cx="2971165" cy="4246245"/>
          </a:xfrm>
          <a:prstGeom prst="rect">
            <a:avLst/>
          </a:prstGeom>
          <a:ln w="38100">
            <a:solidFill>
              <a:srgbClr val="FF33CC"/>
            </a:solidFill>
          </a:ln>
        </p:spPr>
        <p:txBody>
          <a:bodyPr wrap="square">
            <a:spAutoFit/>
          </a:bodyPr>
          <a:p>
            <a:r>
              <a:rPr lang="en-US" altLang="zh-CN" sz="3000" b="1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good, great, educational, meaningless, serious, wonderful, enjoyable, relaxing, fun, exciting, boring, terrible</a:t>
            </a:r>
            <a:endParaRPr lang="zh-CN" altLang="en-US" sz="3000" b="1" dirty="0">
              <a:solidFill>
                <a:srgbClr val="000000"/>
              </a:solidFill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2"/>
          <p:cNvSpPr>
            <a:spLocks noChangeArrowheads="1"/>
          </p:cNvSpPr>
          <p:nvPr/>
        </p:nvSpPr>
        <p:spPr bwMode="auto">
          <a:xfrm>
            <a:off x="111019" y="1518834"/>
            <a:ext cx="11881320" cy="71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38480" indent="-5384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6207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77038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17805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586355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04355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50075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95795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41515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1. Write questions and answers using the words </a:t>
            </a: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in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brackets. 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687083" y="2310017"/>
            <a:ext cx="1044116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8480" indent="-5384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A: ______________________________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(what / think of / soap operas)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B: ___________________ (can’t stand)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695195" y="2308044"/>
            <a:ext cx="7056438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8480" indent="-5384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you think of soap operas?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can’t stand them.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03937" y="4246194"/>
            <a:ext cx="10856354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8480" indent="-5384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(what show/ want to watch / tonight)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B: ____________________________   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talent show)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695195" y="4230216"/>
            <a:ext cx="8551702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show do you want to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 tonight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want to watch a talent show.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476672"/>
            <a:ext cx="5095934" cy="117295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479376" y="116632"/>
            <a:ext cx="11377264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8480" indent="-5384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A: </a:t>
            </a:r>
            <a:r>
              <a:rPr lang="en-US" altLang="zh-CN" b="1" dirty="0" smtClean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</a:t>
            </a:r>
            <a:endParaRPr lang="en-US" altLang="zh-CN" b="1" dirty="0">
              <a:solidFill>
                <a:srgbClr val="CC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(what / expect to learn / game show)</a:t>
            </a:r>
            <a:endParaRPr lang="en-US" altLang="zh-CN" b="1" dirty="0">
              <a:solidFill>
                <a:srgbClr val="CC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B: </a:t>
            </a:r>
            <a:r>
              <a:rPr lang="en-US" altLang="zh-CN" b="1" dirty="0" smtClean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    </a:t>
            </a:r>
            <a:endParaRPr lang="en-US" altLang="zh-CN" b="1" dirty="0">
              <a:solidFill>
                <a:srgbClr val="CC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(interesting information)</a:t>
            </a:r>
            <a:endParaRPr lang="en-US" altLang="zh-CN" b="1" dirty="0">
              <a:solidFill>
                <a:srgbClr val="CC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487488" y="116632"/>
            <a:ext cx="9217024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you expect to learn from a game show?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expect to learn some interesting information.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79376" y="2421591"/>
            <a:ext cx="1116124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8480" indent="-5384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/ hope to watch / tomorrow)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343472" y="2421591"/>
            <a:ext cx="7056437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you hope to watch tomorrow?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hope to watch the news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9376" y="4258630"/>
            <a:ext cx="9793088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8480" indent="-5384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(do / plan to watch / action movie)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B: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  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/ plan to watch / comedy)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487488" y="4234136"/>
            <a:ext cx="7416824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2875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218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085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015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73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45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17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0895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you plan to watch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action movie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I plan to watch a comedy.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5"/>
          <p:cNvSpPr txBox="1">
            <a:spLocks noChangeArrowheads="1"/>
          </p:cNvSpPr>
          <p:nvPr/>
        </p:nvSpPr>
        <p:spPr bwMode="auto">
          <a:xfrm>
            <a:off x="335360" y="1571851"/>
            <a:ext cx="9793088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 game shows are meaningless. (    )   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I can’t stand soap operas. (     ) </a:t>
            </a:r>
            <a:endParaRPr kumimoji="1"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</a:rPr>
              <a:t>3) I think sitcoms and talent shows are relaxing. (      )</a:t>
            </a:r>
            <a:endParaRPr kumimoji="1"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I love talk shows. (      ) 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I think comedies are fantastic. (     )  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343286" y="365533"/>
            <a:ext cx="11297329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4500" indent="-4445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902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49733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050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13305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7050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2770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8490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4210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solidFill>
                  <a:srgbClr val="0000FF"/>
                </a:solidFill>
              </a:rPr>
              <a:t>2. Which of these statements do you </a:t>
            </a:r>
            <a:r>
              <a:rPr kumimoji="1" lang="en-US" altLang="zh-CN" b="1" dirty="0">
                <a:solidFill>
                  <a:srgbClr val="CC00FF"/>
                </a:solidFill>
              </a:rPr>
              <a:t>agree with</a:t>
            </a:r>
            <a:r>
              <a:rPr kumimoji="1" lang="en-US" altLang="zh-CN" b="1" dirty="0">
                <a:solidFill>
                  <a:srgbClr val="0000FF"/>
                </a:solidFill>
              </a:rPr>
              <a:t> (√) or </a:t>
            </a:r>
            <a:r>
              <a:rPr kumimoji="1" lang="en-US" altLang="zh-CN" b="1" dirty="0">
                <a:solidFill>
                  <a:srgbClr val="CC00FF"/>
                </a:solidFill>
              </a:rPr>
              <a:t>disagree with</a:t>
            </a:r>
            <a:r>
              <a:rPr kumimoji="1" lang="en-US" altLang="zh-CN" b="1" dirty="0">
                <a:solidFill>
                  <a:srgbClr val="0000FF"/>
                </a:solidFill>
              </a:rPr>
              <a:t> (×)? Give at least one </a:t>
            </a:r>
            <a:r>
              <a:rPr kumimoji="1" lang="en-US" altLang="zh-CN" b="1" dirty="0">
                <a:solidFill>
                  <a:srgbClr val="CC00FF"/>
                </a:solidFill>
              </a:rPr>
              <a:t>reason</a:t>
            </a:r>
            <a:r>
              <a:rPr kumimoji="1" lang="en-US" altLang="zh-CN" b="1" dirty="0">
                <a:solidFill>
                  <a:srgbClr val="0000FF"/>
                </a:solidFill>
              </a:rPr>
              <a:t>.</a:t>
            </a:r>
            <a:endParaRPr kumimoji="1"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81092" y="2185940"/>
            <a:ext cx="10931532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think </a:t>
            </a:r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learn some interesting information from game shows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3" name="Picture 2" descr="http://t1.baidu.com/it/u=1154739609,2203224306&amp;fm=23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752553"/>
            <a:ext cx="33178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2" descr="http://t1.baidu.com/it/u=1154739609,2203224306&amp;fm=23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188" y="2947132"/>
            <a:ext cx="3429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67408" y="3321743"/>
            <a:ext cx="9651279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think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watching soap operas is a good way to relax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http://t3.baidu.com/it/u=1529273385,817733858&amp;fm=23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4068687"/>
            <a:ext cx="482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t3.baidu.com/it/u=1529273385,817733858&amp;fm=23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874" y="5886014"/>
            <a:ext cx="4603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 descr="http://t3.baidu.com/it/u=1529273385,817733858&amp;fm=23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78" y="4590022"/>
            <a:ext cx="482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2"/>
          <p:cNvSpPr>
            <a:spLocks noChangeArrowheads="1"/>
          </p:cNvSpPr>
          <p:nvPr/>
        </p:nvSpPr>
        <p:spPr bwMode="auto">
          <a:xfrm>
            <a:off x="1487488" y="612779"/>
            <a:ext cx="948807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Write your movie review using the notes in 3b. 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911424" y="2924944"/>
            <a:ext cx="10196123" cy="2399503"/>
          </a:xfrm>
          <a:prstGeom prst="rect">
            <a:avLst/>
          </a:prstGeom>
          <a:noFill/>
          <a:ln w="38100">
            <a:solidFill>
              <a:srgbClr val="92D05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538480" indent="-5384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033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4116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192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275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847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419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991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563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文体：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议论文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时态：写影评用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一般现在时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人称：介绍电影中的人物和故事梗概时用第三人称，表达自己观点时用第一人称。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0" y="770726"/>
            <a:ext cx="931067" cy="9310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1719142"/>
            <a:ext cx="2614547" cy="10468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5275507" cy="64605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19936" y="222601"/>
            <a:ext cx="5328592" cy="1477328"/>
          </a:xfrm>
          <a:prstGeom prst="rect">
            <a:avLst/>
          </a:prstGeom>
          <a:ln w="38100">
            <a:solidFill>
              <a:schemeClr val="accent1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comedy, action movie, cartoon, scary movie, tragedy (</a:t>
            </a:r>
            <a:r>
              <a:rPr lang="zh-CN" altLang="en-US" sz="3000" b="1" dirty="0">
                <a:solidFill>
                  <a:srgbClr val="000000"/>
                </a:solidFill>
                <a:cs typeface="Times New Roman" panose="02020603050405020304" pitchFamily="18" charset="0"/>
              </a:rPr>
              <a:t>悲剧</a:t>
            </a:r>
            <a:r>
              <a:rPr lang="en-US" altLang="zh-CN" sz="3000" b="1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), </a:t>
            </a:r>
            <a:r>
              <a:rPr lang="en-US" altLang="zh-CN" sz="3000" b="1" dirty="0" smtClean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documentary </a:t>
            </a:r>
            <a:r>
              <a:rPr lang="en-US" altLang="zh-CN" sz="3000" b="1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zh-CN" altLang="en-US" sz="3000" b="1" dirty="0">
                <a:solidFill>
                  <a:srgbClr val="000000"/>
                </a:solidFill>
                <a:cs typeface="Times New Roman" panose="02020603050405020304" pitchFamily="18" charset="0"/>
              </a:rPr>
              <a:t>纪录片</a:t>
            </a:r>
            <a:r>
              <a:rPr lang="en-US" altLang="zh-CN" sz="3000" b="1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endParaRPr lang="zh-CN" altLang="en-US" sz="3000" b="1" dirty="0"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11824" y="908720"/>
            <a:ext cx="1008112" cy="0"/>
          </a:xfrm>
          <a:prstGeom prst="line">
            <a:avLst/>
          </a:prstGeom>
          <a:ln w="38100">
            <a:solidFill>
              <a:schemeClr val="accent1">
                <a:lumMod val="90000"/>
              </a:schemeClr>
            </a:solidFill>
          </a:ln>
        </p:spPr>
      </p:cxnSp>
      <p:sp>
        <p:nvSpPr>
          <p:cNvPr id="9" name="矩形 8"/>
          <p:cNvSpPr/>
          <p:nvPr/>
        </p:nvSpPr>
        <p:spPr>
          <a:xfrm>
            <a:off x="5550841" y="2060848"/>
            <a:ext cx="5297687" cy="55399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actor, actress, </a:t>
            </a:r>
            <a:r>
              <a:rPr lang="en-US" altLang="zh-CN" sz="3000" b="1" dirty="0" smtClean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role, performer</a:t>
            </a:r>
            <a:endParaRPr lang="zh-CN" altLang="en-US" sz="3000" b="1" dirty="0">
              <a:solidFill>
                <a:srgbClr val="000000"/>
              </a:solidFill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295800" y="2348880"/>
            <a:ext cx="1224136" cy="0"/>
          </a:xfrm>
          <a:prstGeom prst="line">
            <a:avLst/>
          </a:prstGeom>
          <a:ln w="38100">
            <a:solidFill>
              <a:srgbClr val="FFC000"/>
            </a:solidFill>
          </a:ln>
        </p:spPr>
      </p:cxnSp>
      <p:sp>
        <p:nvSpPr>
          <p:cNvPr id="11" name="矩形 10"/>
          <p:cNvSpPr/>
          <p:nvPr/>
        </p:nvSpPr>
        <p:spPr>
          <a:xfrm>
            <a:off x="5807968" y="4658360"/>
            <a:ext cx="5256584" cy="1938992"/>
          </a:xfrm>
          <a:prstGeom prst="rect">
            <a:avLst/>
          </a:prstGeom>
          <a:ln w="38100">
            <a:solidFill>
              <a:srgbClr val="FF33CC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good, great, educational, meaningless, serious, wonderful, enjoyable, relaxing, fun, exciting, boring, terrible</a:t>
            </a:r>
            <a:endParaRPr lang="zh-CN" altLang="en-US" sz="3000" b="1" dirty="0">
              <a:solidFill>
                <a:srgbClr val="000000"/>
              </a:solidFill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711624" y="6165304"/>
            <a:ext cx="3096344" cy="0"/>
          </a:xfrm>
          <a:prstGeom prst="line">
            <a:avLst/>
          </a:prstGeom>
          <a:ln w="38100">
            <a:solidFill>
              <a:srgbClr val="FF33CC"/>
            </a:solidFill>
          </a:ln>
        </p:spPr>
      </p:cxnSp>
      <p:sp>
        <p:nvSpPr>
          <p:cNvPr id="14" name="矩形 13"/>
          <p:cNvSpPr/>
          <p:nvPr/>
        </p:nvSpPr>
        <p:spPr>
          <a:xfrm>
            <a:off x="5550841" y="2866580"/>
            <a:ext cx="5991067" cy="1015663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story, happen / take place, scene (</a:t>
            </a:r>
            <a:r>
              <a:rPr lang="zh-CN" altLang="en-US" sz="30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场面</a:t>
            </a:r>
            <a:r>
              <a:rPr lang="en-US" altLang="zh-CN" sz="30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), climax (</a:t>
            </a:r>
            <a:r>
              <a:rPr lang="zh-CN" altLang="en-US" sz="30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高潮</a:t>
            </a:r>
            <a:r>
              <a:rPr lang="en-US" altLang="zh-CN" sz="30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), plot (</a:t>
            </a:r>
            <a:r>
              <a:rPr lang="zh-CN" altLang="en-US" sz="30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故事情节</a:t>
            </a:r>
            <a:r>
              <a:rPr lang="en-US" altLang="zh-CN" sz="3000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3000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295800" y="2996952"/>
            <a:ext cx="1224136" cy="0"/>
          </a:xfrm>
          <a:prstGeom prst="line">
            <a:avLst/>
          </a:prstGeom>
          <a:ln w="38100">
            <a:solidFill>
              <a:srgbClr val="00B050"/>
            </a:solidFill>
          </a:ln>
        </p:spPr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9376" y="2605722"/>
            <a:ext cx="10729192" cy="2363724"/>
          </a:xfrm>
          <a:prstGeom prst="rect">
            <a:avLst/>
          </a:prstGeom>
          <a:noFill/>
          <a:ln w="38100">
            <a:solidFill>
              <a:srgbClr val="FF6703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1. content: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The </a:t>
            </a:r>
            <a:r>
              <a:rPr lang="en-US" altLang="zh-CN" b="1" dirty="0">
                <a:cs typeface="Times New Roman" panose="02020603050405020304" pitchFamily="18" charset="0"/>
              </a:rPr>
              <a:t>movie is about ...       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       The </a:t>
            </a:r>
            <a:r>
              <a:rPr lang="en-US" altLang="zh-CN" b="1" dirty="0">
                <a:cs typeface="Times New Roman" panose="02020603050405020304" pitchFamily="18" charset="0"/>
              </a:rPr>
              <a:t>movie shows ...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The </a:t>
            </a:r>
            <a:r>
              <a:rPr lang="en-US" altLang="zh-CN" b="1" dirty="0">
                <a:cs typeface="Times New Roman" panose="02020603050405020304" pitchFamily="18" charset="0"/>
              </a:rPr>
              <a:t>film tells the story of ...        It’s a love story ...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The </a:t>
            </a:r>
            <a:r>
              <a:rPr lang="en-US" altLang="zh-CN" b="1" dirty="0">
                <a:cs typeface="Times New Roman" panose="02020603050405020304" pitchFamily="18" charset="0"/>
              </a:rPr>
              <a:t>story happened ...       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      The </a:t>
            </a:r>
            <a:r>
              <a:rPr lang="en-US" altLang="zh-CN" b="1" dirty="0">
                <a:cs typeface="Times New Roman" panose="02020603050405020304" pitchFamily="18" charset="0"/>
              </a:rPr>
              <a:t>movie tells me that </a:t>
            </a:r>
            <a:r>
              <a:rPr lang="en-US" altLang="zh-CN" b="1" dirty="0" smtClean="0">
                <a:cs typeface="Times New Roman" panose="02020603050405020304" pitchFamily="18" charset="0"/>
              </a:rPr>
              <a:t>...  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484784"/>
            <a:ext cx="6480720" cy="96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9416" y="692696"/>
            <a:ext cx="10225136" cy="5616624"/>
          </a:xfrm>
          <a:prstGeom prst="rect">
            <a:avLst/>
          </a:prstGeom>
          <a:noFill/>
          <a:ln w="38100">
            <a:solidFill>
              <a:srgbClr val="FF6703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2.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comment (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评论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):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I </a:t>
            </a:r>
            <a:r>
              <a:rPr lang="en-US" altLang="zh-CN" b="1" dirty="0">
                <a:cs typeface="Times New Roman" panose="02020603050405020304" pitchFamily="18" charset="0"/>
              </a:rPr>
              <a:t>think the actress played ... role well.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The </a:t>
            </a:r>
            <a:r>
              <a:rPr lang="en-US" altLang="zh-CN" b="1" dirty="0">
                <a:cs typeface="Times New Roman" panose="02020603050405020304" pitchFamily="18" charset="0"/>
              </a:rPr>
              <a:t>actors did a good job in the movie.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I </a:t>
            </a:r>
            <a:r>
              <a:rPr lang="en-US" altLang="zh-CN" b="1" dirty="0">
                <a:cs typeface="Times New Roman" panose="02020603050405020304" pitchFamily="18" charset="0"/>
              </a:rPr>
              <a:t>enjoyed the movie very much.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It </a:t>
            </a:r>
            <a:r>
              <a:rPr lang="en-US" altLang="zh-CN" b="1" dirty="0">
                <a:cs typeface="Times New Roman" panose="02020603050405020304" pitchFamily="18" charset="0"/>
              </a:rPr>
              <a:t>was very long.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The </a:t>
            </a:r>
            <a:r>
              <a:rPr lang="en-US" altLang="zh-CN" b="1" dirty="0">
                <a:cs typeface="Times New Roman" panose="02020603050405020304" pitchFamily="18" charset="0"/>
              </a:rPr>
              <a:t>acting was true to life / excellent / weak (</a:t>
            </a:r>
            <a:r>
              <a:rPr lang="zh-CN" altLang="en-US" b="1" dirty="0">
                <a:cs typeface="Times New Roman" panose="02020603050405020304" pitchFamily="18" charset="0"/>
              </a:rPr>
              <a:t>欠缺的</a:t>
            </a:r>
            <a:r>
              <a:rPr lang="en-US" altLang="zh-CN" b="1" dirty="0">
                <a:cs typeface="Times New Roman" panose="02020603050405020304" pitchFamily="18" charset="0"/>
              </a:rPr>
              <a:t>) ...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It </a:t>
            </a:r>
            <a:r>
              <a:rPr lang="en-US" altLang="zh-CN" b="1" dirty="0">
                <a:cs typeface="Times New Roman" panose="02020603050405020304" pitchFamily="18" charset="0"/>
              </a:rPr>
              <a:t>has a tragic (</a:t>
            </a:r>
            <a:r>
              <a:rPr lang="zh-CN" altLang="en-US" b="1" dirty="0">
                <a:cs typeface="Times New Roman" panose="02020603050405020304" pitchFamily="18" charset="0"/>
              </a:rPr>
              <a:t>悲惨的</a:t>
            </a:r>
            <a:r>
              <a:rPr lang="en-US" altLang="zh-CN" b="1" dirty="0">
                <a:cs typeface="Times New Roman" panose="02020603050405020304" pitchFamily="18" charset="0"/>
              </a:rPr>
              <a:t>) ending.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The </a:t>
            </a:r>
            <a:r>
              <a:rPr lang="en-US" altLang="zh-CN" b="1" dirty="0">
                <a:cs typeface="Times New Roman" panose="02020603050405020304" pitchFamily="18" charset="0"/>
              </a:rPr>
              <a:t>dialogues are touching / boring ...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One </a:t>
            </a:r>
            <a:r>
              <a:rPr lang="en-US" altLang="zh-CN" b="1" dirty="0">
                <a:cs typeface="Times New Roman" panose="02020603050405020304" pitchFamily="18" charset="0"/>
              </a:rPr>
              <a:t>of the most interesting parts is </a:t>
            </a:r>
            <a:r>
              <a:rPr lang="en-US" altLang="zh-CN" b="1" dirty="0" smtClean="0">
                <a:cs typeface="Times New Roman" panose="02020603050405020304" pitchFamily="18" charset="0"/>
              </a:rPr>
              <a:t>... 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39616" y="1556792"/>
            <a:ext cx="6552728" cy="3637919"/>
          </a:xfrm>
          <a:prstGeom prst="rect">
            <a:avLst/>
          </a:prstGeom>
          <a:noFill/>
          <a:ln w="38100">
            <a:solidFill>
              <a:srgbClr val="FF6703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3. recommendation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(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推荐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):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Don’t </a:t>
            </a:r>
            <a:r>
              <a:rPr lang="en-US" altLang="zh-CN" b="1" dirty="0">
                <a:cs typeface="Times New Roman" panose="02020603050405020304" pitchFamily="18" charset="0"/>
              </a:rPr>
              <a:t>miss it.       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All </a:t>
            </a:r>
            <a:r>
              <a:rPr lang="en-US" altLang="zh-CN" b="1" dirty="0">
                <a:cs typeface="Times New Roman" panose="02020603050405020304" pitchFamily="18" charset="0"/>
              </a:rPr>
              <a:t>in all, it’s worth (</a:t>
            </a:r>
            <a:r>
              <a:rPr lang="zh-CN" altLang="en-US" b="1" dirty="0">
                <a:cs typeface="Times New Roman" panose="02020603050405020304" pitchFamily="18" charset="0"/>
              </a:rPr>
              <a:t>值得</a:t>
            </a:r>
            <a:r>
              <a:rPr lang="en-US" altLang="zh-CN" b="1" dirty="0">
                <a:cs typeface="Times New Roman" panose="02020603050405020304" pitchFamily="18" charset="0"/>
              </a:rPr>
              <a:t>) seeing.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The </a:t>
            </a:r>
            <a:r>
              <a:rPr lang="en-US" altLang="zh-CN" b="1" dirty="0">
                <a:cs typeface="Times New Roman" panose="02020603050405020304" pitchFamily="18" charset="0"/>
              </a:rPr>
              <a:t>film is a must-see.   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It’s </a:t>
            </a:r>
            <a:r>
              <a:rPr lang="en-US" altLang="zh-CN" b="1" dirty="0">
                <a:cs typeface="Times New Roman" panose="02020603050405020304" pitchFamily="18" charset="0"/>
              </a:rPr>
              <a:t>a film with a deep message.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I </a:t>
            </a:r>
            <a:r>
              <a:rPr lang="en-US" altLang="zh-CN" b="1" dirty="0">
                <a:cs typeface="Times New Roman" panose="02020603050405020304" pitchFamily="18" charset="0"/>
              </a:rPr>
              <a:t>think it’s a good movie with ...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5"/>
          <p:cNvSpPr txBox="1">
            <a:spLocks noChangeArrowheads="1"/>
          </p:cNvSpPr>
          <p:nvPr/>
        </p:nvSpPr>
        <p:spPr bwMode="auto">
          <a:xfrm>
            <a:off x="1703512" y="1556792"/>
            <a:ext cx="9347397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66800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52400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81200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38400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</a:rPr>
              <a:t>1.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想起 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                   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______________________</a:t>
            </a:r>
            <a:endParaRPr kumimoji="1"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例如                    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______________________</a:t>
            </a:r>
            <a:endParaRPr kumimoji="1"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3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发行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;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出版  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        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______________________</a:t>
            </a:r>
            <a:endParaRPr kumimoji="1"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4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在二十世纪三十年代 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______________________</a:t>
            </a:r>
            <a:endParaRPr kumimoji="1"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5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主要原因之一 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   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______________________</a:t>
            </a:r>
            <a:endParaRPr kumimoji="1"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latin typeface="Times New Roman" panose="02020603050405020304" pitchFamily="18" charset="0"/>
              </a:rPr>
              <a:t>6.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努力做某事 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       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______________________</a:t>
            </a:r>
            <a:endParaRPr kumimoji="1"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7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准备好做某事 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   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______________________</a:t>
            </a:r>
            <a:endParaRPr kumimoji="1"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8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尽最大努力 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                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______________________</a:t>
            </a:r>
            <a:endParaRPr kumimoji="1"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53883" y="1520686"/>
            <a:ext cx="194310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 of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363784" y="2701984"/>
            <a:ext cx="30416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 out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057396" y="3295869"/>
            <a:ext cx="33480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1930s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227927" y="3888167"/>
            <a:ext cx="500697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main reasons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679570" y="5075937"/>
            <a:ext cx="4103687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ready to do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sth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904860" y="5649578"/>
            <a:ext cx="31686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one’s best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049323" y="4504922"/>
            <a:ext cx="287972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do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sth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7481124" y="2101710"/>
            <a:ext cx="20161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508975"/>
            <a:ext cx="2737341" cy="8596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368" y="1122328"/>
            <a:ext cx="11665296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i="1" kern="0" dirty="0" smtClean="0">
                <a:cs typeface="宋体" panose="02010600030101010101" pitchFamily="2" charset="-122"/>
              </a:rPr>
              <a:t>Red cliff </a:t>
            </a:r>
            <a:r>
              <a:rPr lang="en-US" altLang="zh-CN" b="1" kern="0" dirty="0" smtClean="0">
                <a:cs typeface="宋体" panose="02010600030101010101" pitchFamily="2" charset="-122"/>
              </a:rPr>
              <a:t>is an </a:t>
            </a:r>
            <a:r>
              <a:rPr lang="en-US" altLang="zh-CN" b="1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exciting</a:t>
            </a:r>
            <a:r>
              <a:rPr lang="en-US" altLang="zh-CN" b="1" kern="0" dirty="0" smtClean="0">
                <a:cs typeface="宋体" panose="02010600030101010101" pitchFamily="2" charset="-122"/>
              </a:rPr>
              <a:t> historical movie. The movie is about a famous battle that took place in southern China in 208 CE. The Prime Minister Cao </a:t>
            </a:r>
            <a:r>
              <a:rPr lang="en-US" altLang="zh-CN" b="1" kern="0" dirty="0" err="1" smtClean="0">
                <a:cs typeface="宋体" panose="02010600030101010101" pitchFamily="2" charset="-122"/>
              </a:rPr>
              <a:t>Cao</a:t>
            </a:r>
            <a:r>
              <a:rPr lang="en-US" altLang="zh-CN" b="1" kern="0" dirty="0" smtClean="0">
                <a:cs typeface="宋体" panose="02010600030101010101" pitchFamily="2" charset="-122"/>
              </a:rPr>
              <a:t> forces the Emperor Han to go to war with the kingdoms of Shu and East Wu. To protect themselves, the kingdoms of Shu and East Wu decide to form a partnership to fight against Cao </a:t>
            </a:r>
            <a:r>
              <a:rPr lang="en-US" altLang="zh-CN" b="1" kern="0" dirty="0" err="1" smtClean="0">
                <a:cs typeface="宋体" panose="02010600030101010101" pitchFamily="2" charset="-122"/>
              </a:rPr>
              <a:t>Cao</a:t>
            </a:r>
            <a:r>
              <a:rPr lang="en-US" altLang="zh-CN" b="1" kern="0" dirty="0" smtClean="0">
                <a:cs typeface="宋体" panose="02010600030101010101" pitchFamily="2" charset="-122"/>
              </a:rPr>
              <a:t> and his army. I enjoyed the movie very much. </a:t>
            </a:r>
            <a:r>
              <a:rPr lang="en-US" altLang="zh-CN" b="1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I think it is a great movie with a lot of good action scenes and strong characters. </a:t>
            </a:r>
            <a:r>
              <a:rPr lang="en-US" altLang="zh-CN" b="1" kern="0" dirty="0" smtClean="0">
                <a:cs typeface="宋体" panose="02010600030101010101" pitchFamily="2" charset="-122"/>
              </a:rPr>
              <a:t>If you like history, you should watch </a:t>
            </a:r>
            <a:r>
              <a:rPr lang="en-US" altLang="zh-CN" b="1" i="1" kern="0" dirty="0" smtClean="0">
                <a:cs typeface="宋体" panose="02010600030101010101" pitchFamily="2" charset="-122"/>
              </a:rPr>
              <a:t>Red Cliff</a:t>
            </a:r>
            <a:r>
              <a:rPr lang="en-US" altLang="zh-CN" b="1" kern="0" dirty="0" smtClean="0">
                <a:cs typeface="宋体" panose="02010600030101010101" pitchFamily="2" charset="-122"/>
              </a:rPr>
              <a:t>!</a:t>
            </a:r>
            <a:endParaRPr lang="zh-CN" altLang="zh-CN" b="1" kern="1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6" y="392298"/>
            <a:ext cx="2245471" cy="730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2"/>
          <p:cNvSpPr>
            <a:spLocks noChangeArrowheads="1"/>
          </p:cNvSpPr>
          <p:nvPr/>
        </p:nvSpPr>
        <p:spPr bwMode="auto">
          <a:xfrm>
            <a:off x="1559496" y="908720"/>
            <a:ext cx="9433751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What do you and your partner think of these TV shows or movies? Write description words for each one. 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00760" y="951512"/>
            <a:ext cx="858736" cy="858736"/>
            <a:chOff x="628753" y="804913"/>
            <a:chExt cx="858736" cy="85873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53" y="804913"/>
              <a:ext cx="858736" cy="85873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121" y="1075563"/>
              <a:ext cx="273331" cy="409221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678024" y="2453272"/>
            <a:ext cx="7992888" cy="1173939"/>
            <a:chOff x="462000" y="1949216"/>
            <a:chExt cx="7992888" cy="117393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00" y="1949216"/>
              <a:ext cx="7992888" cy="1173939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162781" y="2355277"/>
              <a:ext cx="629210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b="1" dirty="0">
                  <a:cs typeface="Times New Roman" panose="02020603050405020304" pitchFamily="18" charset="0"/>
                </a:rPr>
                <a:t>What do you think of soap operas?</a:t>
              </a:r>
              <a:endParaRPr lang="zh-CN" altLang="en-US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43872" y="3627211"/>
            <a:ext cx="6344535" cy="1533851"/>
            <a:chOff x="4727848" y="3346113"/>
            <a:chExt cx="6344535" cy="153385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48" y="3346113"/>
              <a:ext cx="6344535" cy="1533851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319275" y="3679173"/>
              <a:ext cx="4096571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b="1" dirty="0">
                  <a:cs typeface="Times New Roman" panose="02020603050405020304" pitchFamily="18" charset="0"/>
                </a:rPr>
                <a:t>I think they’re </a:t>
              </a:r>
              <a:r>
                <a:rPr lang="en-US" altLang="zh-CN" b="1" dirty="0" smtClean="0">
                  <a:cs typeface="Times New Roman" panose="02020603050405020304" pitchFamily="18" charset="0"/>
                </a:rPr>
                <a:t>boring.</a:t>
              </a:r>
              <a:endParaRPr lang="en-US" altLang="zh-CN" b="1" dirty="0" smtClean="0">
                <a:cs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b="1" dirty="0" smtClean="0">
                  <a:cs typeface="Times New Roman" panose="02020603050405020304" pitchFamily="18" charset="0"/>
                </a:rPr>
                <a:t>What about you?</a:t>
              </a:r>
              <a:endParaRPr lang="zh-CN" altLang="en-US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30128" y="5007982"/>
            <a:ext cx="4056390" cy="1101227"/>
            <a:chOff x="887482" y="4541792"/>
            <a:chExt cx="4056390" cy="110122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82" y="4541792"/>
              <a:ext cx="4056390" cy="1101227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991544" y="4941168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cs typeface="Times New Roman" panose="02020603050405020304" pitchFamily="18" charset="0"/>
                </a:rPr>
                <a:t>…</a:t>
              </a:r>
              <a:endParaRPr lang="zh-CN" altLang="en-US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7448" y="1700808"/>
            <a:ext cx="9505056" cy="4228850"/>
          </a:xfrm>
          <a:prstGeom prst="rect">
            <a:avLst/>
          </a:prstGeom>
          <a:ln w="19050">
            <a:solidFill>
              <a:srgbClr val="11CDE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>
                <a:cs typeface="宋体" panose="02010600030101010101" pitchFamily="2" charset="-122"/>
              </a:rPr>
              <a:t>A: Do you want to watch the news?</a:t>
            </a:r>
            <a:endParaRPr lang="en-US" altLang="zh-CN" b="1" kern="0" dirty="0" smtClean="0"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/>
              <a:t>B: No, thanks.</a:t>
            </a:r>
            <a:endParaRPr lang="en-US" altLang="zh-CN" b="1" kern="0" dirty="0" smtClean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/>
              <a:t>A: Why not? Do you think it’s boring?</a:t>
            </a:r>
            <a:endParaRPr lang="en-US" altLang="zh-CN" b="1" kern="0" dirty="0" smtClean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/>
              <a:t>B: No, not at all. I really think the news is interesting.</a:t>
            </a:r>
            <a:endParaRPr lang="en-US" altLang="zh-CN" b="1" kern="0" dirty="0" smtClean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/>
              <a:t>A: Then why don’t you want to watch it?</a:t>
            </a:r>
            <a:endParaRPr lang="en-US" altLang="zh-CN" b="1" kern="0" dirty="0" smtClean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/>
              <a:t>B: I have to finish my homework.</a:t>
            </a:r>
            <a:endParaRPr lang="en-US" altLang="zh-CN" b="1" kern="0" dirty="0" smtClean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 smtClean="0"/>
              <a:t>A: Oh, OK.</a:t>
            </a:r>
            <a:endParaRPr lang="zh-CN" altLang="zh-CN" b="1" kern="1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692696"/>
            <a:ext cx="5544616" cy="825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00" name="Group 68"/>
          <p:cNvGraphicFramePr>
            <a:graphicFrameLocks noGrp="1"/>
          </p:cNvGraphicFramePr>
          <p:nvPr/>
        </p:nvGraphicFramePr>
        <p:xfrm>
          <a:off x="1666876" y="258128"/>
          <a:ext cx="8893175" cy="634047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556916"/>
                <a:gridCol w="3024336"/>
                <a:gridCol w="3311923"/>
              </a:tblGrid>
              <a:tr h="5060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My partner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920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soap operas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6000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talent shows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3609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6000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sports shows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6000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shows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6000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talk shows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6000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comedies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6000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scary movies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6000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movies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  <a:tr h="5059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cartoons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ChangeArrowheads="1"/>
          </p:cNvSpPr>
          <p:nvPr/>
        </p:nvSpPr>
        <p:spPr bwMode="auto">
          <a:xfrm>
            <a:off x="2495600" y="2498801"/>
            <a:ext cx="7920880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_______________</a:t>
            </a:r>
            <a:r>
              <a:rPr lang="en-US" altLang="zh-CN" b="1" dirty="0">
                <a:cs typeface="Times New Roman" panose="02020603050405020304" pitchFamily="18" charset="0"/>
              </a:rPr>
              <a:t> </a:t>
            </a: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干得好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_______________ 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装扮</a:t>
            </a:r>
            <a:r>
              <a:rPr lang="zh-CN" altLang="en-US" b="1" dirty="0">
                <a:cs typeface="Times New Roman" panose="02020603050405020304" pitchFamily="18" charset="0"/>
              </a:rPr>
              <a:t>；乔装打扮   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_______________</a:t>
            </a:r>
            <a:r>
              <a:rPr lang="en-US" altLang="zh-CN" b="1" dirty="0">
                <a:cs typeface="Times New Roman" panose="02020603050405020304" pitchFamily="18" charset="0"/>
              </a:rPr>
              <a:t> </a:t>
            </a: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代替</a:t>
            </a:r>
            <a:r>
              <a:rPr lang="zh-CN" altLang="en-US" b="1" dirty="0">
                <a:cs typeface="Times New Roman" panose="02020603050405020304" pitchFamily="18" charset="0"/>
              </a:rPr>
              <a:t>；替换   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fight in the army 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  _________________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962980" y="2377435"/>
            <a:ext cx="266454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do a good job 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3790429" y="3042618"/>
            <a:ext cx="2160587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dress up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2639491" y="3678759"/>
            <a:ext cx="3311525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take sb.’s place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6023992" y="4265437"/>
            <a:ext cx="3095625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从军打仗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33" y="1208820"/>
            <a:ext cx="3744416" cy="11482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6" grpId="0"/>
      <p:bldP spid="61447" grpId="0"/>
      <p:bldP spid="61448" grpId="0"/>
      <p:bldP spid="614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37814" y="270571"/>
            <a:ext cx="2736304" cy="504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1454" y="1219472"/>
            <a:ext cx="1800200" cy="504056"/>
          </a:xfrm>
          <a:prstGeom prst="rect">
            <a:avLst/>
          </a:prstGeom>
          <a:solidFill>
            <a:srgbClr val="FBD5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 shows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05866" y="1215096"/>
            <a:ext cx="1800200" cy="504056"/>
          </a:xfrm>
          <a:prstGeom prst="rect">
            <a:avLst/>
          </a:prstGeom>
          <a:solidFill>
            <a:srgbClr val="FBD5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Movies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8836" y="1232874"/>
            <a:ext cx="1800200" cy="50405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086" y="1971179"/>
            <a:ext cx="3904355" cy="13849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sitcom, news, talk show, soap opera, game show, sports show, talent show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080978" y="1971179"/>
            <a:ext cx="2564246" cy="13849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comedy, action movie, cartoon, scary movie</a:t>
            </a:r>
            <a:endParaRPr lang="zh-CN" altLang="en-US" sz="2800" b="1" dirty="0"/>
          </a:p>
        </p:txBody>
      </p:sp>
      <p:sp>
        <p:nvSpPr>
          <p:cNvPr id="9" name="矩形 8"/>
          <p:cNvSpPr/>
          <p:nvPr/>
        </p:nvSpPr>
        <p:spPr>
          <a:xfrm>
            <a:off x="2185625" y="3757824"/>
            <a:ext cx="2986792" cy="50405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words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7" idx="0"/>
          </p:cNvCxnSpPr>
          <p:nvPr/>
        </p:nvCxnSpPr>
        <p:spPr>
          <a:xfrm>
            <a:off x="1731554" y="1723528"/>
            <a:ext cx="355710" cy="24765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2"/>
            <a:endCxn id="8" idx="0"/>
          </p:cNvCxnSpPr>
          <p:nvPr/>
        </p:nvCxnSpPr>
        <p:spPr>
          <a:xfrm flipH="1">
            <a:off x="5363101" y="1719152"/>
            <a:ext cx="242865" cy="25202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2" idx="2"/>
            <a:endCxn id="3" idx="0"/>
          </p:cNvCxnSpPr>
          <p:nvPr/>
        </p:nvCxnSpPr>
        <p:spPr>
          <a:xfrm flipH="1">
            <a:off x="1731554" y="774627"/>
            <a:ext cx="3874412" cy="444845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2" idx="2"/>
            <a:endCxn id="4" idx="0"/>
          </p:cNvCxnSpPr>
          <p:nvPr/>
        </p:nvCxnSpPr>
        <p:spPr>
          <a:xfrm>
            <a:off x="5605966" y="774627"/>
            <a:ext cx="0" cy="440469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" idx="2"/>
            <a:endCxn id="5" idx="0"/>
          </p:cNvCxnSpPr>
          <p:nvPr/>
        </p:nvCxnSpPr>
        <p:spPr>
          <a:xfrm>
            <a:off x="5605966" y="774627"/>
            <a:ext cx="3932970" cy="458247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7" idx="2"/>
            <a:endCxn id="9" idx="0"/>
          </p:cNvCxnSpPr>
          <p:nvPr/>
        </p:nvCxnSpPr>
        <p:spPr>
          <a:xfrm>
            <a:off x="2087264" y="3356174"/>
            <a:ext cx="1591757" cy="401650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2"/>
            <a:endCxn id="9" idx="0"/>
          </p:cNvCxnSpPr>
          <p:nvPr/>
        </p:nvCxnSpPr>
        <p:spPr>
          <a:xfrm flipH="1">
            <a:off x="3679021" y="3356174"/>
            <a:ext cx="1684080" cy="401650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2"/>
          </p:cNvCxnSpPr>
          <p:nvPr/>
        </p:nvCxnSpPr>
        <p:spPr>
          <a:xfrm>
            <a:off x="3679021" y="4261880"/>
            <a:ext cx="0" cy="401649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31454" y="4663529"/>
            <a:ext cx="5352797" cy="18158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educational, meaningless, serious, exciting, boring, wonderful, relaxing, enjoyable, successful, famous, fantastic</a:t>
            </a:r>
            <a:endParaRPr lang="zh-CN" altLang="en-US" sz="2800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6700272" y="1971179"/>
            <a:ext cx="5352797" cy="4461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446405" indent="-446405">
              <a:lnSpc>
                <a:spcPct val="110000"/>
              </a:lnSpc>
            </a:pPr>
            <a:r>
              <a:rPr lang="en-US" altLang="zh-CN" sz="2600" b="1" dirty="0" smtClean="0"/>
              <a:t>A: What do you think of talk shows?</a:t>
            </a:r>
            <a:endParaRPr lang="en-US" altLang="zh-CN" sz="2600" b="1" dirty="0" smtClean="0"/>
          </a:p>
          <a:p>
            <a:pPr marL="446405" indent="-446405">
              <a:lnSpc>
                <a:spcPct val="110000"/>
              </a:lnSpc>
            </a:pPr>
            <a:r>
              <a:rPr lang="en-US" altLang="zh-CN" sz="2600" b="1" dirty="0" smtClean="0"/>
              <a:t>B: I don’t mind them./ I can’t stand them./ I love watching them.</a:t>
            </a:r>
            <a:endParaRPr lang="en-US" altLang="zh-CN" sz="2600" b="1" dirty="0" smtClean="0"/>
          </a:p>
          <a:p>
            <a:pPr marL="446405" indent="-446405">
              <a:lnSpc>
                <a:spcPct val="110000"/>
              </a:lnSpc>
            </a:pPr>
            <a:r>
              <a:rPr lang="en-US" altLang="zh-CN" sz="2600" b="1" dirty="0" smtClean="0"/>
              <a:t>A: What can you expect to learn from sitcoms?</a:t>
            </a:r>
            <a:endParaRPr lang="en-US" altLang="zh-CN" sz="2600" b="1" dirty="0" smtClean="0"/>
          </a:p>
          <a:p>
            <a:pPr marL="446405" indent="-446405">
              <a:lnSpc>
                <a:spcPct val="110000"/>
              </a:lnSpc>
            </a:pPr>
            <a:r>
              <a:rPr lang="en-US" altLang="zh-CN" sz="2600" b="1" dirty="0" smtClean="0"/>
              <a:t>B: You can learn some great jokes.</a:t>
            </a:r>
            <a:endParaRPr lang="en-US" altLang="zh-CN" sz="2600" b="1" dirty="0" smtClean="0"/>
          </a:p>
          <a:p>
            <a:pPr marL="446405" indent="-446405">
              <a:lnSpc>
                <a:spcPct val="110000"/>
              </a:lnSpc>
            </a:pPr>
            <a:r>
              <a:rPr lang="en-US" altLang="zh-CN" sz="2600" b="1" dirty="0" smtClean="0"/>
              <a:t>A: Why do you like watching the news?</a:t>
            </a:r>
            <a:endParaRPr lang="en-US" altLang="zh-CN" sz="2600" b="1" dirty="0" smtClean="0"/>
          </a:p>
          <a:p>
            <a:pPr marL="446405" indent="-446405">
              <a:lnSpc>
                <a:spcPct val="110000"/>
              </a:lnSpc>
            </a:pPr>
            <a:r>
              <a:rPr lang="en-US" altLang="zh-CN" sz="2600" b="1" dirty="0" smtClean="0"/>
              <a:t>B: Because I hope to find out what’s going on around the world.</a:t>
            </a:r>
            <a:endParaRPr lang="zh-CN" altLang="en-US" sz="2600" b="1" dirty="0"/>
          </a:p>
        </p:txBody>
      </p:sp>
      <p:cxnSp>
        <p:nvCxnSpPr>
          <p:cNvPr id="44" name="直接箭头连接符 43"/>
          <p:cNvCxnSpPr>
            <a:stCxn id="5" idx="2"/>
            <a:endCxn id="35" idx="0"/>
          </p:cNvCxnSpPr>
          <p:nvPr/>
        </p:nvCxnSpPr>
        <p:spPr>
          <a:xfrm flipH="1">
            <a:off x="9376671" y="1736930"/>
            <a:ext cx="162265" cy="234249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"/>
          <p:cNvSpPr>
            <a:spLocks noChangeArrowheads="1"/>
          </p:cNvSpPr>
          <p:nvPr/>
        </p:nvSpPr>
        <p:spPr bwMode="auto">
          <a:xfrm>
            <a:off x="381192" y="2006309"/>
            <a:ext cx="8497887" cy="53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zh-CN" b="1" dirty="0">
                <a:solidFill>
                  <a:srgbClr val="0000FF"/>
                </a:solidFill>
              </a:rPr>
              <a:t>根据汉语意思，完成英语句子，每空一词。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1192" y="2708760"/>
            <a:ext cx="1130525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My </a:t>
            </a:r>
            <a:r>
              <a:rPr lang="en-US" altLang="zh-CN" b="1" dirty="0"/>
              <a:t>cat _______ ______ ______ _______(</a:t>
            </a:r>
            <a:r>
              <a:rPr lang="zh-CN" altLang="zh-CN" b="1" dirty="0"/>
              <a:t>干得好</a:t>
            </a:r>
            <a:r>
              <a:rPr lang="en-US" altLang="zh-CN" b="1" dirty="0"/>
              <a:t>) because there </a:t>
            </a:r>
            <a:r>
              <a:rPr lang="en-US" altLang="zh-CN" b="1" dirty="0" smtClean="0"/>
              <a:t>aren’t </a:t>
            </a:r>
            <a:r>
              <a:rPr lang="en-US" altLang="zh-CN" b="1" dirty="0"/>
              <a:t>any mice in the kitchen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b="1" dirty="0" smtClean="0"/>
              <a:t>Julie </a:t>
            </a:r>
            <a:r>
              <a:rPr lang="en-US" altLang="zh-CN" b="1" dirty="0"/>
              <a:t>is a girl but she _______ ______ _____ _____ _____ (</a:t>
            </a:r>
            <a:r>
              <a:rPr lang="zh-CN" altLang="zh-CN" b="1" dirty="0"/>
              <a:t>打扮得像一个男孩</a:t>
            </a:r>
            <a:r>
              <a:rPr lang="en-US" altLang="zh-CN" b="1" dirty="0"/>
              <a:t>) to go to school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b="1" dirty="0" smtClean="0"/>
              <a:t>For </a:t>
            </a:r>
            <a:r>
              <a:rPr lang="en-US" altLang="zh-CN" b="1" dirty="0"/>
              <a:t>me, nobody can _______ _______ _________ _______ (</a:t>
            </a:r>
            <a:r>
              <a:rPr lang="zh-CN" altLang="zh-CN" b="1" dirty="0"/>
              <a:t>代替我妈妈</a:t>
            </a:r>
            <a:r>
              <a:rPr lang="en-US" altLang="zh-CN" b="1" dirty="0" smtClean="0"/>
              <a:t>).</a:t>
            </a:r>
            <a:endParaRPr lang="zh-CN" altLang="zh-CN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361884" y="2737670"/>
            <a:ext cx="55446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does         a           good       job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630136" y="3936130"/>
            <a:ext cx="65527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dresses     up        like      a       boy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774152" y="5076275"/>
            <a:ext cx="62646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take        my       mother’s       place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28" y="717234"/>
            <a:ext cx="3929472" cy="1205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551384" y="1049159"/>
            <a:ext cx="9721080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+mn-ea"/>
                <a:ea typeface="+mn-ea"/>
              </a:rPr>
              <a:t>Ⅱ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</a:rPr>
              <a:t>. </a:t>
            </a:r>
            <a:r>
              <a:rPr lang="zh-CN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根据</a:t>
            </a:r>
            <a:r>
              <a:rPr lang="zh-CN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短文内容，从方框中选择恰当的单词填</a:t>
            </a:r>
            <a:r>
              <a:rPr lang="zh-CN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空。</a:t>
            </a:r>
            <a:endParaRPr lang="zh-CN" altLang="zh-CN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19436" y="1916832"/>
            <a:ext cx="9973108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US" altLang="zh-CN" b="1" dirty="0"/>
              <a:t>happen, simple, success, hope, become, film, lucky, plan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443355" y="2659492"/>
            <a:ext cx="11413285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Did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you see the (1)________ </a:t>
            </a:r>
            <a:r>
              <a:rPr lang="en-US" altLang="zh-CN" b="1" i="1" dirty="0">
                <a:solidFill>
                  <a:srgbClr val="000000"/>
                </a:solidFill>
                <a:cs typeface="Times New Roman" panose="02020603050405020304" pitchFamily="18" charset="0"/>
              </a:rPr>
              <a:t>The Wandering Earth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? It comes from one of Liu </a:t>
            </a:r>
            <a:r>
              <a:rPr lang="en-US" altLang="zh-CN" b="1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Cixin’s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works (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作品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). It is very (2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)__________.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It has won the hearts of people all over China. It tells us a story about saving the earth. 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The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earth is in great danger. Because the sun will (3)________ bigger and bigger. 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83832" y="2671578"/>
            <a:ext cx="129614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film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76622" y="3212976"/>
            <a:ext cx="2376264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successful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81116" y="5030590"/>
            <a:ext cx="1692188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become 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07368" y="1565503"/>
            <a:ext cx="11197261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it can eat up the earth. People all (4)________ the earth is OK. They have to make a(n) (5)________ to save it. They decide to move the earth to a new star system (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星系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). It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isn’t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(6)________. Things go very badly when the earth has to go past Jupiter (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木星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). It can fall into Jupiter.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It’s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very serious. To stop the (7)________ thing happening, people try their best to save the earth. Do you want to know what may (8)________ to the earth? Go to see the movie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 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7448" y="764704"/>
            <a:ext cx="9865096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happen, simple, success, hope, become, film, lucky, plan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7896200" y="1565503"/>
            <a:ext cx="136815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hope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0016" y="2159632"/>
            <a:ext cx="122413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plan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55440" y="3292129"/>
            <a:ext cx="172819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simple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95600" y="4458410"/>
            <a:ext cx="180020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unlucky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 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64352" y="5085184"/>
            <a:ext cx="151216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happen</a:t>
            </a:r>
            <a:endParaRPr lang="zh-CN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5"/>
          <p:cNvSpPr txBox="1">
            <a:spLocks noChangeArrowheads="1"/>
          </p:cNvSpPr>
          <p:nvPr/>
        </p:nvSpPr>
        <p:spPr bwMode="auto">
          <a:xfrm>
            <a:off x="1487488" y="2708920"/>
            <a:ext cx="9289032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+mn-lt"/>
              </a:rPr>
              <a:t>Write your movie review using the notes in 3b</a:t>
            </a:r>
            <a:r>
              <a:rPr lang="en-US" altLang="zh-CN" b="1" dirty="0" smtClean="0">
                <a:latin typeface="+mn-lt"/>
              </a:rPr>
              <a:t>.</a:t>
            </a:r>
            <a:endParaRPr lang="en-US" altLang="zh-CN" b="1" dirty="0" smtClean="0">
              <a:latin typeface="+mn-lt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+mn-lt"/>
              </a:rPr>
              <a:t>List the new words and important expressions of this unit.</a:t>
            </a:r>
            <a:endParaRPr lang="en-US" altLang="zh-CN" b="1" dirty="0"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268760"/>
            <a:ext cx="5274755" cy="127704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ChangeArrowheads="1"/>
          </p:cNvSpPr>
          <p:nvPr/>
        </p:nvSpPr>
        <p:spPr bwMode="auto">
          <a:xfrm>
            <a:off x="623392" y="1772816"/>
            <a:ext cx="10771989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Some people might ask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_____________ </a:t>
            </a:r>
            <a:r>
              <a:rPr lang="en-US" altLang="zh-CN" b="1" dirty="0">
                <a:latin typeface="Times New Roman" panose="02020603050405020304" pitchFamily="18" charset="0"/>
              </a:rPr>
              <a:t>this cartoon animal became so popular.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____________________ </a:t>
            </a:r>
            <a:r>
              <a:rPr lang="en-US" altLang="zh-CN" b="1" dirty="0">
                <a:latin typeface="Times New Roman" panose="02020603050405020304" pitchFamily="18" charset="0"/>
              </a:rPr>
              <a:t>is that Mickey was like a common man, but he always </a:t>
            </a:r>
            <a:r>
              <a:rPr lang="en-US" altLang="zh-CN" b="1" dirty="0">
                <a:latin typeface="Times New Roman" panose="02020603050405020304" pitchFamily="18" charset="0"/>
              </a:rPr>
              <a:t>_____________ face </a:t>
            </a:r>
            <a:r>
              <a:rPr lang="en-US" altLang="zh-CN" b="1" dirty="0">
                <a:latin typeface="Times New Roman" panose="02020603050405020304" pitchFamily="18" charset="0"/>
              </a:rPr>
              <a:t>any danger. In his early films, Mickey was unlucky and had many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problems </a:t>
            </a:r>
            <a:r>
              <a:rPr lang="en-US" altLang="zh-CN" b="1" dirty="0">
                <a:latin typeface="Times New Roman" panose="02020603050405020304" pitchFamily="18" charset="0"/>
              </a:rPr>
              <a:t>_____________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losing </a:t>
            </a:r>
            <a:r>
              <a:rPr lang="en-US" altLang="zh-CN" b="1" dirty="0">
                <a:latin typeface="Times New Roman" panose="02020603050405020304" pitchFamily="18" charset="0"/>
              </a:rPr>
              <a:t>his house or girlfriend. However, he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_________________ </a:t>
            </a:r>
            <a:r>
              <a:rPr lang="en-US" altLang="zh-CN" b="1" dirty="0">
                <a:latin typeface="Times New Roman" panose="02020603050405020304" pitchFamily="18" charset="0"/>
              </a:rPr>
              <a:t>to </a:t>
            </a:r>
            <a:r>
              <a:rPr lang="en-US" altLang="zh-CN" b="1" dirty="0">
                <a:latin typeface="Times New Roman" panose="02020603050405020304" pitchFamily="18" charset="0"/>
              </a:rPr>
              <a:t>____________________. </a:t>
            </a:r>
            <a:r>
              <a:rPr lang="en-US" altLang="zh-CN" b="1" dirty="0">
                <a:latin typeface="Times New Roman" panose="02020603050405020304" pitchFamily="18" charset="0"/>
              </a:rPr>
              <a:t>He is a </a:t>
            </a:r>
            <a:r>
              <a:rPr lang="en-US" altLang="zh-CN" b="1" dirty="0">
                <a:latin typeface="Times New Roman" panose="02020603050405020304" pitchFamily="18" charset="0"/>
              </a:rPr>
              <a:t>_____________ </a:t>
            </a:r>
            <a:r>
              <a:rPr lang="en-US" altLang="zh-CN" b="1" dirty="0">
                <a:latin typeface="Times New Roman" panose="02020603050405020304" pitchFamily="18" charset="0"/>
              </a:rPr>
              <a:t>of American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culture.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5638800" y="1780137"/>
            <a:ext cx="9144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how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6" name="Rectangle 6"/>
          <p:cNvSpPr>
            <a:spLocks noChangeArrowheads="1"/>
          </p:cNvSpPr>
          <p:nvPr/>
        </p:nvSpPr>
        <p:spPr bwMode="auto">
          <a:xfrm>
            <a:off x="3935760" y="2348131"/>
            <a:ext cx="4521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One of the main reasons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8" name="Rectangle 8"/>
          <p:cNvSpPr>
            <a:spLocks noChangeArrowheads="1"/>
          </p:cNvSpPr>
          <p:nvPr/>
        </p:nvSpPr>
        <p:spPr bwMode="auto">
          <a:xfrm>
            <a:off x="8040216" y="2952073"/>
            <a:ext cx="1471612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tried to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4002143" y="4140731"/>
            <a:ext cx="145097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such as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0" name="Rectangle 10"/>
          <p:cNvSpPr>
            <a:spLocks noChangeArrowheads="1"/>
          </p:cNvSpPr>
          <p:nvPr/>
        </p:nvSpPr>
        <p:spPr bwMode="auto">
          <a:xfrm>
            <a:off x="2989276" y="4730679"/>
            <a:ext cx="3233737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was always ready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7824192" y="4730678"/>
            <a:ext cx="212248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try his best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2563868" y="5296103"/>
            <a:ext cx="14382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symbol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34" name="Rectangle 10"/>
          <p:cNvSpPr>
            <a:spLocks noChangeArrowheads="1"/>
          </p:cNvSpPr>
          <p:nvPr/>
        </p:nvSpPr>
        <p:spPr bwMode="auto">
          <a:xfrm>
            <a:off x="649413" y="1059679"/>
            <a:ext cx="1025591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CN" b="1" dirty="0">
                <a:solidFill>
                  <a:srgbClr val="0000FF"/>
                </a:solidFill>
                <a:latin typeface="+mj-lt"/>
              </a:rPr>
              <a:t>Fill in the blanks to explain why Mickey is popular.</a:t>
            </a:r>
            <a:r>
              <a:rPr lang="en-US" altLang="zh-CN" dirty="0">
                <a:solidFill>
                  <a:srgbClr val="0000FF"/>
                </a:solidFill>
                <a:latin typeface="+mj-lt"/>
              </a:rPr>
              <a:t> </a:t>
            </a:r>
            <a:endParaRPr lang="en-US" altLang="zh-CN" dirty="0">
              <a:solidFill>
                <a:srgbClr val="0000FF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  <p:bldP spid="33796" grpId="0"/>
      <p:bldP spid="33798" grpId="0"/>
      <p:bldP spid="33799" grpId="0"/>
      <p:bldP spid="33800" grpId="0"/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98" y="4282004"/>
            <a:ext cx="2911475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694040" y="1785671"/>
            <a:ext cx="740735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dress up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装扮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乔装打扮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69328" y="4095994"/>
            <a:ext cx="7615399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one’s place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代替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替换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25824" y="2337804"/>
            <a:ext cx="7201064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716280" indent="-716280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The girls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dressed up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part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party.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女孩子们打扮好去参加舞会。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125824" y="4718792"/>
            <a:ext cx="8027832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A robot will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his place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indent="-720725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机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器人将代替他的位置去做那项工作。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3" b="18068"/>
          <a:stretch>
            <a:fillRect/>
          </a:stretch>
        </p:blipFill>
        <p:spPr>
          <a:xfrm>
            <a:off x="4007768" y="764704"/>
            <a:ext cx="3933016" cy="681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84" y="1814620"/>
            <a:ext cx="2937874" cy="21484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95400" y="1731271"/>
            <a:ext cx="741784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My brother joined the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army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year.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去年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哥哥参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了军。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320323" y="1048007"/>
            <a:ext cx="579596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army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陆军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陆军部队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11424" y="4223537"/>
            <a:ext cx="9649072" cy="121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I </a:t>
            </a:r>
            <a:r>
              <a:rPr lang="en-US" altLang="zh-CN" b="1" dirty="0">
                <a:latin typeface="Times New Roman" panose="02020603050405020304" pitchFamily="18" charset="0"/>
              </a:rPr>
              <a:t>hope you’ll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do a good job</a:t>
            </a:r>
            <a:r>
              <a:rPr lang="en-US" altLang="zh-CN" b="1" dirty="0">
                <a:latin typeface="Times New Roman" panose="02020603050405020304" pitchFamily="18" charset="0"/>
              </a:rPr>
              <a:t> in the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company</a:t>
            </a:r>
            <a:r>
              <a:rPr lang="en-US" altLang="zh-CN" b="1" dirty="0">
                <a:latin typeface="Times New Roman" panose="02020603050405020304" pitchFamily="18" charset="0"/>
              </a:rPr>
              <a:t>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  希望你在这个公司好好干。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17966" y="3540273"/>
            <a:ext cx="54006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a good job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干得好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243" y="1388895"/>
            <a:ext cx="3364962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1199456" y="2348880"/>
            <a:ext cx="619268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+mj-lt"/>
              </a:rPr>
              <a:t>Look </a:t>
            </a:r>
            <a:r>
              <a:rPr lang="en-US" altLang="zh-CN" b="1" dirty="0">
                <a:solidFill>
                  <a:srgbClr val="0000FF"/>
                </a:solidFill>
                <a:latin typeface="+mj-lt"/>
              </a:rPr>
              <a:t>at the picture. </a:t>
            </a:r>
            <a:endParaRPr lang="en-US" altLang="zh-CN" b="1" dirty="0" smtClean="0">
              <a:solidFill>
                <a:srgbClr val="0000FF"/>
              </a:solidFill>
              <a:latin typeface="+mj-lt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name of the movie?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movie is it?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movie about?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you want to watch it?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650" r="14563"/>
          <a:stretch>
            <a:fillRect/>
          </a:stretch>
        </p:blipFill>
        <p:spPr>
          <a:xfrm>
            <a:off x="7536160" y="1914160"/>
            <a:ext cx="3713342" cy="3861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620688"/>
            <a:ext cx="4353962" cy="118744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470115" y="2115083"/>
            <a:ext cx="734481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Mulan didn’t have any brothers. She took her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father’s </a:t>
            </a:r>
            <a:r>
              <a:rPr lang="en-US" altLang="zh-CN" b="1" dirty="0">
                <a:latin typeface="Times New Roman" panose="02020603050405020304" pitchFamily="18" charset="0"/>
              </a:rPr>
              <a:t>place to join the army. 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9376" y="3501008"/>
            <a:ext cx="71915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Mulan dressed up like a boy. Nobody knew she was a girl in the army.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650" r="14563"/>
          <a:stretch>
            <a:fillRect/>
          </a:stretch>
        </p:blipFill>
        <p:spPr>
          <a:xfrm>
            <a:off x="7608168" y="1556792"/>
            <a:ext cx="3713342" cy="38610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03912" y="100985"/>
            <a:ext cx="1420582" cy="58477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木兰辞</a:t>
            </a:r>
            <a:endParaRPr lang="zh-CN" altLang="en-US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3352" y="688768"/>
            <a:ext cx="11675085" cy="6093976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rgbClr val="333333"/>
                </a:solidFill>
                <a:latin typeface="Arial" panose="020B0604020202020204" pitchFamily="34" charset="0"/>
              </a:rPr>
              <a:t>唧唧复唧唧，木兰当户织。不闻机杼声，唯闻女叹息。</a:t>
            </a:r>
            <a:endParaRPr lang="zh-CN" altLang="en-US" sz="26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600" b="1" dirty="0">
                <a:solidFill>
                  <a:srgbClr val="333333"/>
                </a:solidFill>
                <a:latin typeface="Arial" panose="020B0604020202020204" pitchFamily="34" charset="0"/>
              </a:rPr>
              <a:t>问女何所思，问女何所忆。女亦无所思，女亦无所忆。昨夜见军帖，可汗大点兵，军书十二卷，卷卷有爷名。阿爷无大儿，木兰无长兄，愿为市鞍马，从此替爷征。</a:t>
            </a:r>
            <a:endParaRPr lang="zh-CN" altLang="en-US" sz="26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600" b="1" dirty="0">
                <a:solidFill>
                  <a:srgbClr val="333333"/>
                </a:solidFill>
                <a:latin typeface="Arial" panose="020B0604020202020204" pitchFamily="34" charset="0"/>
              </a:rPr>
              <a:t>东市买骏马，西市买鞍鞯，南市买辔头，北市买长鞭。旦辞爷娘去，暮宿黄河边，不闻爷娘唤女声，但闻黄河流水鸣溅溅。旦辞黄河去，暮至黑山头，不闻爷娘唤女声，但闻燕山胡骑鸣啾啾。</a:t>
            </a:r>
            <a:endParaRPr lang="zh-CN" altLang="en-US" sz="26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600" b="1" dirty="0">
                <a:solidFill>
                  <a:srgbClr val="333333"/>
                </a:solidFill>
                <a:latin typeface="Arial" panose="020B0604020202020204" pitchFamily="34" charset="0"/>
              </a:rPr>
              <a:t>万里赴戎机，关山度若飞。朔气传金柝，寒光照铁衣。将军百战死，壮士十年归。</a:t>
            </a:r>
            <a:endParaRPr lang="zh-CN" altLang="en-US" sz="26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600" b="1" dirty="0">
                <a:solidFill>
                  <a:srgbClr val="333333"/>
                </a:solidFill>
                <a:latin typeface="Arial" panose="020B0604020202020204" pitchFamily="34" charset="0"/>
              </a:rPr>
              <a:t>归来见天子，天子坐明堂。策勋十二转，赏赐百千强。可汗问所欲，木兰不用尚书郎，愿驰千里足，送儿还故乡。</a:t>
            </a:r>
            <a:endParaRPr lang="zh-CN" altLang="en-US" sz="26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600" b="1" dirty="0">
                <a:solidFill>
                  <a:srgbClr val="333333"/>
                </a:solidFill>
                <a:latin typeface="Arial" panose="020B0604020202020204" pitchFamily="34" charset="0"/>
              </a:rPr>
              <a:t>爷娘闻女来，出郭相扶将；阿姊闻妹来，当户理红妆；小弟闻姊来，磨刀霍霍向猪羊。开我东阁门，坐我西阁床，脱我战时袍，著我旧时裳。当窗理云鬓，对镜帖花黄。出门看火伴，火伴皆惊忙：同行十二年，不知木兰是女郎。</a:t>
            </a:r>
            <a:endParaRPr lang="zh-CN" altLang="en-US" sz="26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600" b="1" dirty="0">
                <a:solidFill>
                  <a:srgbClr val="333333"/>
                </a:solidFill>
                <a:latin typeface="Arial" panose="020B0604020202020204" pitchFamily="34" charset="0"/>
              </a:rPr>
              <a:t>雄兔脚扑朔，雌兔眼迷离；双兔傍地走，安能辨我是雄雌？</a:t>
            </a:r>
            <a:endParaRPr lang="zh-CN" altLang="en-US" sz="26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  <p:tag name="TABLE_ENDDRAG_ORIGIN_RECT" val="700*386"/>
  <p:tag name="TABLE_ENDDRAG_RECT" val="131*133*700*386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10498</Words>
  <Application>WPS 演示</Application>
  <PresentationFormat>宽屏</PresentationFormat>
  <Paragraphs>416</Paragraphs>
  <Slides>40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Tahoma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411</cp:revision>
  <dcterms:created xsi:type="dcterms:W3CDTF">2013-03-17T02:35:00Z</dcterms:created>
  <dcterms:modified xsi:type="dcterms:W3CDTF">2024-11-01T06:22:52Z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464CD37B43124880B6DF478F747F6E3F_12</vt:lpwstr>
  </property>
  <property fmtid="{D5CDD505-2E9C-101B-9397-08002B2CF9AE}" pid="3" name="KSOProductBuildVer">
    <vt:lpwstr>2052-12.1.0.17440</vt:lpwstr>
  </property>
</Properties>
</file>